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9" r:id="rId5"/>
    <p:sldMasterId id="2147484327" r:id="rId6"/>
  </p:sldMasterIdLst>
  <p:notesMasterIdLst>
    <p:notesMasterId r:id="rId43"/>
  </p:notesMasterIdLst>
  <p:handoutMasterIdLst>
    <p:handoutMasterId r:id="rId44"/>
  </p:handoutMasterIdLst>
  <p:sldIdLst>
    <p:sldId id="258" r:id="rId7"/>
    <p:sldId id="355" r:id="rId8"/>
    <p:sldId id="356" r:id="rId9"/>
    <p:sldId id="410" r:id="rId10"/>
    <p:sldId id="413" r:id="rId11"/>
    <p:sldId id="411" r:id="rId12"/>
    <p:sldId id="412" r:id="rId13"/>
    <p:sldId id="415" r:id="rId14"/>
    <p:sldId id="416" r:id="rId15"/>
    <p:sldId id="440" r:id="rId16"/>
    <p:sldId id="417" r:id="rId17"/>
    <p:sldId id="418" r:id="rId18"/>
    <p:sldId id="419" r:id="rId19"/>
    <p:sldId id="439" r:id="rId20"/>
    <p:sldId id="409" r:id="rId21"/>
    <p:sldId id="429" r:id="rId22"/>
    <p:sldId id="430" r:id="rId23"/>
    <p:sldId id="431" r:id="rId24"/>
    <p:sldId id="432" r:id="rId25"/>
    <p:sldId id="435" r:id="rId26"/>
    <p:sldId id="436" r:id="rId27"/>
    <p:sldId id="433" r:id="rId28"/>
    <p:sldId id="437" r:id="rId29"/>
    <p:sldId id="441" r:id="rId30"/>
    <p:sldId id="438" r:id="rId31"/>
    <p:sldId id="394" r:id="rId32"/>
    <p:sldId id="407" r:id="rId33"/>
    <p:sldId id="398" r:id="rId34"/>
    <p:sldId id="406" r:id="rId35"/>
    <p:sldId id="404" r:id="rId36"/>
    <p:sldId id="428" r:id="rId37"/>
    <p:sldId id="399" r:id="rId38"/>
    <p:sldId id="400" r:id="rId39"/>
    <p:sldId id="401" r:id="rId40"/>
    <p:sldId id="442" r:id="rId41"/>
    <p:sldId id="402" r:id="rId42"/>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5 Breakout Template" id="{D75A0D65-BF15-4822-BC6D-74C66FDCD9EE}">
          <p14:sldIdLst>
            <p14:sldId id="258"/>
            <p14:sldId id="355"/>
            <p14:sldId id="356"/>
            <p14:sldId id="410"/>
            <p14:sldId id="413"/>
            <p14:sldId id="411"/>
            <p14:sldId id="412"/>
            <p14:sldId id="415"/>
            <p14:sldId id="416"/>
            <p14:sldId id="440"/>
            <p14:sldId id="417"/>
            <p14:sldId id="418"/>
            <p14:sldId id="419"/>
            <p14:sldId id="439"/>
            <p14:sldId id="409"/>
            <p14:sldId id="429"/>
            <p14:sldId id="430"/>
            <p14:sldId id="431"/>
            <p14:sldId id="432"/>
            <p14:sldId id="435"/>
            <p14:sldId id="436"/>
            <p14:sldId id="433"/>
            <p14:sldId id="437"/>
            <p14:sldId id="441"/>
            <p14:sldId id="438"/>
            <p14:sldId id="394"/>
            <p14:sldId id="407"/>
            <p14:sldId id="398"/>
            <p14:sldId id="406"/>
            <p14:sldId id="404"/>
            <p14:sldId id="428"/>
            <p14:sldId id="399"/>
            <p14:sldId id="400"/>
            <p14:sldId id="401"/>
            <p14:sldId id="442"/>
            <p14:sldId id="40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BCF2"/>
    <a:srgbClr val="46998F"/>
    <a:srgbClr val="BAD80A"/>
    <a:srgbClr val="B4A0FF"/>
    <a:srgbClr val="00BFF6"/>
    <a:srgbClr val="0078D7"/>
    <a:srgbClr val="00188F"/>
    <a:srgbClr val="00176B"/>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9018" autoAdjust="0"/>
    <p:restoredTop sz="96323" autoAdjust="0"/>
  </p:normalViewPr>
  <p:slideViewPr>
    <p:cSldViewPr>
      <p:cViewPr varScale="1">
        <p:scale>
          <a:sx n="86" d="100"/>
          <a:sy n="86" d="100"/>
        </p:scale>
        <p:origin x="88" y="308"/>
      </p:cViewPr>
      <p:guideLst/>
    </p:cSldViewPr>
  </p:slideViewPr>
  <p:outlineViewPr>
    <p:cViewPr>
      <p:scale>
        <a:sx n="33" d="100"/>
        <a:sy n="33" d="100"/>
      </p:scale>
      <p:origin x="0" y="-919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Build 2015</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5/24/2017 4:16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latin typeface="Segoe UI" pitchFamily="34" charset="0"/>
              </a:rPr>
              <a:t>Build 2015</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5/24/2017 4:16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5/24/2017</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a:t>Build 2014</a:t>
            </a:r>
          </a:p>
        </p:txBody>
      </p:sp>
    </p:spTree>
    <p:extLst>
      <p:ext uri="{BB962C8B-B14F-4D97-AF65-F5344CB8AC3E}">
        <p14:creationId xmlns:p14="http://schemas.microsoft.com/office/powerpoint/2010/main" val="480285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a:t>Finally,</a:t>
            </a:r>
            <a:r>
              <a:rPr lang="en-US" baseline="0" dirty="0"/>
              <a:t> if you just have a passing interest in data visualization, but you want to see more cool stuff, check out Nathan </a:t>
            </a:r>
            <a:r>
              <a:rPr lang="en-US" baseline="0" dirty="0" err="1"/>
              <a:t>Yau’s</a:t>
            </a:r>
            <a:r>
              <a:rPr lang="en-US" baseline="0" dirty="0"/>
              <a:t> blog “Flowing Data”. </a:t>
            </a:r>
            <a:r>
              <a:rPr lang="en-US" baseline="0" dirty="0" err="1"/>
              <a:t>Yau</a:t>
            </a:r>
            <a:r>
              <a:rPr lang="en-US" baseline="0" dirty="0"/>
              <a:t> is a PhD student (soon to be a PhD) who is deep into information visualization and posts visualizations that pop up on the web. It’s an excellent blend of good examples, bad examples and academic offerings.</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34</a:t>
            </a:fld>
            <a:endParaRPr lang="en-US"/>
          </a:p>
        </p:txBody>
      </p:sp>
    </p:spTree>
    <p:extLst>
      <p:ext uri="{BB962C8B-B14F-4D97-AF65-F5344CB8AC3E}">
        <p14:creationId xmlns:p14="http://schemas.microsoft.com/office/powerpoint/2010/main" val="1561583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a:t>Finally,</a:t>
            </a:r>
            <a:r>
              <a:rPr lang="en-US" baseline="0" dirty="0"/>
              <a:t> if you just have a passing interest in data visualization, but you want to see more cool stuff, check out Nathan </a:t>
            </a:r>
            <a:r>
              <a:rPr lang="en-US" baseline="0" dirty="0" err="1"/>
              <a:t>Yau’s</a:t>
            </a:r>
            <a:r>
              <a:rPr lang="en-US" baseline="0" dirty="0"/>
              <a:t> blog “Flowing Data”. </a:t>
            </a:r>
            <a:r>
              <a:rPr lang="en-US" baseline="0" dirty="0" err="1"/>
              <a:t>Yau</a:t>
            </a:r>
            <a:r>
              <a:rPr lang="en-US" baseline="0" dirty="0"/>
              <a:t> is a PhD student (soon to be a PhD) who is deep into information visualization and posts visualizations that pop up on the web. It’s an excellent blend of good examples, bad examples and academic offerings.</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35</a:t>
            </a:fld>
            <a:endParaRPr lang="en-US"/>
          </a:p>
        </p:txBody>
      </p:sp>
    </p:spTree>
    <p:extLst>
      <p:ext uri="{BB962C8B-B14F-4D97-AF65-F5344CB8AC3E}">
        <p14:creationId xmlns:p14="http://schemas.microsoft.com/office/powerpoint/2010/main" val="2032014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a:t>Finally,</a:t>
            </a:r>
            <a:r>
              <a:rPr lang="en-US" baseline="0" dirty="0"/>
              <a:t> The O’Reilly book “Beautiful Visualization” is a compilation of visualization topics and techniques from over a dozen leaders in the field.</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36</a:t>
            </a:fld>
            <a:endParaRPr lang="en-US"/>
          </a:p>
        </p:txBody>
      </p:sp>
    </p:spTree>
    <p:extLst>
      <p:ext uri="{BB962C8B-B14F-4D97-AF65-F5344CB8AC3E}">
        <p14:creationId xmlns:p14="http://schemas.microsoft.com/office/powerpoint/2010/main" val="1155428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5/24/2017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1707128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5/24/2017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3415486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5/24/2017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17749502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5/24/2017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3693673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5/24/2017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Tree>
    <p:extLst>
      <p:ext uri="{BB962C8B-B14F-4D97-AF65-F5344CB8AC3E}">
        <p14:creationId xmlns:p14="http://schemas.microsoft.com/office/powerpoint/2010/main" val="19563752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5/24/2017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911133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a:t>Finally, if you’d like</a:t>
            </a:r>
            <a:r>
              <a:rPr lang="en-US" baseline="0" dirty="0"/>
              <a:t> to know more about visualization, here are a couple of recommendations. First in line is Edward </a:t>
            </a:r>
            <a:r>
              <a:rPr lang="en-US" baseline="0" dirty="0" err="1"/>
              <a:t>Tufte</a:t>
            </a:r>
            <a:r>
              <a:rPr lang="en-US" baseline="0" dirty="0"/>
              <a:t>. </a:t>
            </a:r>
            <a:r>
              <a:rPr lang="en-US" baseline="0" dirty="0" err="1"/>
              <a:t>Tufte</a:t>
            </a:r>
            <a:r>
              <a:rPr lang="en-US" baseline="0" dirty="0"/>
              <a:t> is considered the leader in information visualization literature. If you’re more interested in discussion over hundreds of examples and a more academic approach to the topic, this is the way to go.</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32</a:t>
            </a:fld>
            <a:endParaRPr lang="en-US"/>
          </a:p>
        </p:txBody>
      </p:sp>
    </p:spTree>
    <p:extLst>
      <p:ext uri="{BB962C8B-B14F-4D97-AF65-F5344CB8AC3E}">
        <p14:creationId xmlns:p14="http://schemas.microsoft.com/office/powerpoint/2010/main" val="33205363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a:t>If you’re looking for something a little bit</a:t>
            </a:r>
            <a:r>
              <a:rPr lang="en-US" baseline="0" dirty="0"/>
              <a:t> more hands-on and you don’t mind doing some programing, Ben Fry wrote a book called “Visualizing Data” in which he walks through several code-complete visualizations using a number of different data sets and techniques. </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33</a:t>
            </a:fld>
            <a:endParaRPr lang="en-US"/>
          </a:p>
        </p:txBody>
      </p:sp>
    </p:spTree>
    <p:extLst>
      <p:ext uri="{BB962C8B-B14F-4D97-AF65-F5344CB8AC3E}">
        <p14:creationId xmlns:p14="http://schemas.microsoft.com/office/powerpoint/2010/main" val="550851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44600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2" hasCustomPrompt="1"/>
          </p:nvPr>
        </p:nvSpPr>
        <p:spPr>
          <a:xfrm>
            <a:off x="350837" y="5935662"/>
            <a:ext cx="11885297" cy="902608"/>
          </a:xfrm>
          <a:noFill/>
        </p:spPr>
        <p:txBody>
          <a:bodyPr lIns="146304" tIns="109728" rIns="146304" bIns="109728" anchor="b">
            <a:noAutofit/>
          </a:bodyPr>
          <a:lstStyle>
            <a:lvl1pPr marL="0" indent="0" algn="r">
              <a:spcBef>
                <a:spcPts val="0"/>
              </a:spcBef>
              <a:buNone/>
              <a:defRPr sz="2400" spc="0" baseline="0">
                <a:gradFill>
                  <a:gsLst>
                    <a:gs pos="0">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a:t>Matthias</a:t>
            </a:r>
          </a:p>
          <a:p>
            <a:pPr lvl="0"/>
            <a:r>
              <a:rPr lang="en-US" dirty="0"/>
              <a:t> Shapiro</a:t>
            </a:r>
          </a:p>
        </p:txBody>
      </p:sp>
    </p:spTree>
    <p:extLst>
      <p:ext uri="{BB962C8B-B14F-4D97-AF65-F5344CB8AC3E}">
        <p14:creationId xmlns:p14="http://schemas.microsoft.com/office/powerpoint/2010/main" val="195251010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9240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6512948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3475787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745012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5103314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Matthias Shapiro</a:t>
            </a:r>
          </a:p>
          <a:p>
            <a:pPr lvl="0"/>
            <a:r>
              <a:rPr lang="en-US" dirty="0"/>
              <a:t>@</a:t>
            </a:r>
            <a:r>
              <a:rPr lang="en-US" dirty="0" err="1"/>
              <a:t>politicalmath</a:t>
            </a:r>
            <a:endParaRPr lang="en-US" dirty="0"/>
          </a:p>
          <a:p>
            <a:pPr lvl="0"/>
            <a:r>
              <a:rPr lang="en-US" dirty="0"/>
              <a:t>matthias.shapiro@outlook.com</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52851028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144948875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85413170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3594588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020143896"/>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41202968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a:t>Click to edit Master text styles</a:t>
            </a:r>
          </a:p>
          <a:p>
            <a:pPr marL="0" lvl="1" indent="0" algn="l" defTabSz="914166" rtl="0" eaLnBrk="1" latinLnBrk="0" hangingPunct="1">
              <a:spcBef>
                <a:spcPct val="20000"/>
              </a:spcBef>
              <a:spcAft>
                <a:spcPts val="816"/>
              </a:spcAft>
              <a:buFont typeface="Arial" pitchFamily="34" charset="0"/>
              <a:buNone/>
            </a:pPr>
            <a:r>
              <a:rPr lang="en-US"/>
              <a:t>Second level</a:t>
            </a:r>
          </a:p>
          <a:p>
            <a:pPr marL="0" lvl="2" indent="0" algn="l" defTabSz="914166"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981987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95854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95932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2015 Microsoft Corporation. All rights reserved. </a:t>
            </a:r>
          </a:p>
        </p:txBody>
      </p:sp>
    </p:spTree>
    <p:extLst>
      <p:ext uri="{BB962C8B-B14F-4D97-AF65-F5344CB8AC3E}">
        <p14:creationId xmlns:p14="http://schemas.microsoft.com/office/powerpoint/2010/main" val="52803508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4170496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84844831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6869218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7410282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746633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a:t>Presentation title</a:t>
            </a:r>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 Here</a:t>
            </a:r>
          </a:p>
        </p:txBody>
      </p:sp>
    </p:spTree>
    <p:extLst>
      <p:ext uri="{BB962C8B-B14F-4D97-AF65-F5344CB8AC3E}">
        <p14:creationId xmlns:p14="http://schemas.microsoft.com/office/powerpoint/2010/main" val="476728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230011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 Master text styles</a:t>
            </a:r>
          </a:p>
        </p:txBody>
      </p:sp>
    </p:spTree>
    <p:extLst>
      <p:ext uri="{BB962C8B-B14F-4D97-AF65-F5344CB8AC3E}">
        <p14:creationId xmlns:p14="http://schemas.microsoft.com/office/powerpoint/2010/main" val="2813966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a:t>Click to edit Master title style</a:t>
            </a:r>
          </a:p>
        </p:txBody>
      </p:sp>
    </p:spTree>
    <p:extLst>
      <p:ext uri="{BB962C8B-B14F-4D97-AF65-F5344CB8AC3E}">
        <p14:creationId xmlns:p14="http://schemas.microsoft.com/office/powerpoint/2010/main" val="217418230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a:t>Click to edit Master text styles</a:t>
            </a:r>
          </a:p>
        </p:txBody>
      </p:sp>
    </p:spTree>
    <p:extLst>
      <p:ext uri="{BB962C8B-B14F-4D97-AF65-F5344CB8AC3E}">
        <p14:creationId xmlns:p14="http://schemas.microsoft.com/office/powerpoint/2010/main" val="124230247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5610684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448168280"/>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a:t>Click icon to add picture</a:t>
            </a:r>
          </a:p>
        </p:txBody>
      </p:sp>
      <p:sp>
        <p:nvSpPr>
          <p:cNvPr id="3" name="Title 2"/>
          <p:cNvSpPr>
            <a:spLocks noGrp="1"/>
          </p:cNvSpPr>
          <p:nvPr>
            <p:ph type="title"/>
          </p:nvPr>
        </p:nvSpPr>
        <p:spPr/>
        <p:txBody>
          <a:bodyPr wrap="none" lIns="182880" tIns="146304" rIns="182880" bIns="146304"/>
          <a:lstStyle/>
          <a:p>
            <a:r>
              <a:rPr lang="en-US" dirty="0"/>
              <a:t>Click to edit Master title style</a:t>
            </a:r>
          </a:p>
        </p:txBody>
      </p:sp>
    </p:spTree>
    <p:extLst>
      <p:ext uri="{BB962C8B-B14F-4D97-AF65-F5344CB8AC3E}">
        <p14:creationId xmlns:p14="http://schemas.microsoft.com/office/powerpoint/2010/main" val="938474058"/>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a:t>Second level</a:t>
            </a:r>
          </a:p>
          <a:p>
            <a:pPr marL="457082" lvl="2" indent="-228541" algn="l" defTabSz="914166" rtl="0" eaLnBrk="1" latinLnBrk="0" hangingPunct="1">
              <a:spcBef>
                <a:spcPct val="20000"/>
              </a:spcBef>
              <a:spcAft>
                <a:spcPts val="816"/>
              </a:spcAft>
              <a:buFont typeface="Arial" pitchFamily="34" charset="0"/>
              <a:buChar char="•"/>
            </a:pPr>
            <a:r>
              <a:rPr lang="en-US" dirty="0"/>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951050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79706318"/>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35726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34237487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1281390374"/>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420628718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187928033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1.pn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
        <p:nvSpPr>
          <p:cNvPr id="3" name="TextBox 2"/>
          <p:cNvSpPr txBox="1"/>
          <p:nvPr userDrawn="1"/>
        </p:nvSpPr>
        <p:spPr>
          <a:xfrm>
            <a:off x="-106363" y="6316662"/>
            <a:ext cx="5334000" cy="726353"/>
          </a:xfrm>
          <a:prstGeom prst="rect">
            <a:avLst/>
          </a:prstGeom>
          <a:noFill/>
        </p:spPr>
        <p:txBody>
          <a:bodyPr wrap="square" lIns="182880" tIns="146304" rIns="182880" bIns="146304" rtlCol="0">
            <a:spAutoFit/>
          </a:bodyPr>
          <a:lstStyle/>
          <a:p>
            <a:r>
              <a:rPr lang="en-US" sz="1400" dirty="0">
                <a:solidFill>
                  <a:schemeClr val="tx1">
                    <a:lumMod val="75000"/>
                  </a:schemeClr>
                </a:solidFill>
              </a:rPr>
              <a:t>@</a:t>
            </a:r>
            <a:r>
              <a:rPr lang="en-US" sz="1400" dirty="0" err="1">
                <a:solidFill>
                  <a:schemeClr val="tx1">
                    <a:lumMod val="75000"/>
                  </a:schemeClr>
                </a:solidFill>
              </a:rPr>
              <a:t>politicalmath</a:t>
            </a:r>
            <a:endParaRPr lang="en-US" sz="1400" dirty="0">
              <a:solidFill>
                <a:schemeClr val="tx1">
                  <a:lumMod val="75000"/>
                </a:schemeClr>
              </a:solidFill>
            </a:endParaRPr>
          </a:p>
          <a:p>
            <a:r>
              <a:rPr lang="en-US" sz="1400">
                <a:solidFill>
                  <a:schemeClr val="tx1">
                    <a:lumMod val="75000"/>
                  </a:schemeClr>
                </a:solidFill>
              </a:rPr>
              <a:t>matthias.shapiro</a:t>
            </a:r>
            <a:r>
              <a:rPr lang="en-US" sz="1400" dirty="0">
                <a:solidFill>
                  <a:schemeClr val="tx1">
                    <a:lumMod val="75000"/>
                  </a:schemeClr>
                </a:solidFill>
              </a:rPr>
              <a:t>@outlook.com</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83162876"/>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41893976"/>
      </p:ext>
    </p:extLst>
  </p:cSld>
  <p:clrMap bg1="dk1" tx1="lt1" bg2="dk2" tx2="lt2" accent1="accent1" accent2="accent2" accent3="accent3" accent4="accent4" accent5="accent5" accent6="accent6" hlink="hlink" folHlink="folHlink"/>
  <p:sldLayoutIdLst>
    <p:sldLayoutId id="2147484328" r:id="rId1"/>
    <p:sldLayoutId id="2147484329"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 id="2147484339" r:id="rId12"/>
    <p:sldLayoutId id="2147484340" r:id="rId13"/>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26.jpe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702" y="2117164"/>
            <a:ext cx="11887135" cy="2980297"/>
          </a:xfrm>
        </p:spPr>
        <p:txBody>
          <a:bodyPr/>
          <a:lstStyle/>
          <a:p>
            <a:r>
              <a:rPr lang="en-US" dirty="0"/>
              <a:t>Information Visualization</a:t>
            </a:r>
            <a:br>
              <a:rPr lang="en-US" dirty="0"/>
            </a:br>
            <a:br>
              <a:rPr lang="en-US" dirty="0"/>
            </a:br>
            <a:r>
              <a:rPr lang="en-US" dirty="0"/>
              <a:t>Session 4: Tell Your Story</a:t>
            </a:r>
            <a:br>
              <a:rPr lang="en-US" dirty="0"/>
            </a:br>
            <a:br>
              <a:rPr lang="en-US" sz="1400" dirty="0"/>
            </a:br>
            <a:endParaRPr lang="en-US" sz="4800" dirty="0"/>
          </a:p>
        </p:txBody>
      </p:sp>
      <p:sp>
        <p:nvSpPr>
          <p:cNvPr id="6" name="Text Placeholder 5"/>
          <p:cNvSpPr>
            <a:spLocks noGrp="1"/>
          </p:cNvSpPr>
          <p:nvPr>
            <p:ph type="body" sz="quarter" idx="13"/>
          </p:nvPr>
        </p:nvSpPr>
        <p:spPr/>
        <p:txBody>
          <a:bodyPr/>
          <a:lstStyle/>
          <a:p>
            <a:endParaRPr lang="en-US" dirty="0"/>
          </a:p>
        </p:txBody>
      </p:sp>
      <p:sp>
        <p:nvSpPr>
          <p:cNvPr id="4" name="Text Placeholder 3"/>
          <p:cNvSpPr>
            <a:spLocks noGrp="1"/>
          </p:cNvSpPr>
          <p:nvPr>
            <p:ph type="body" sz="quarter" idx="4294967295"/>
          </p:nvPr>
        </p:nvSpPr>
        <p:spPr>
          <a:xfrm>
            <a:off x="274702" y="6994525"/>
            <a:ext cx="9142098" cy="1055009"/>
          </a:xfrm>
        </p:spPr>
        <p:txBody>
          <a:bodyPr/>
          <a:lstStyle/>
          <a:p>
            <a:endParaRPr lang="en-US" dirty="0"/>
          </a:p>
        </p:txBody>
      </p:sp>
    </p:spTree>
    <p:extLst>
      <p:ext uri="{BB962C8B-B14F-4D97-AF65-F5344CB8AC3E}">
        <p14:creationId xmlns:p14="http://schemas.microsoft.com/office/powerpoint/2010/main" val="127114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8229599" cy="3447098"/>
          </a:xfrm>
        </p:spPr>
        <p:txBody>
          <a:bodyPr/>
          <a:lstStyle/>
          <a:p>
            <a:pPr marL="0" indent="0">
              <a:buNone/>
            </a:pPr>
            <a:r>
              <a:rPr lang="en-US" dirty="0"/>
              <a:t>Identify Fonts</a:t>
            </a:r>
          </a:p>
          <a:p>
            <a:pPr marL="0" indent="0">
              <a:buNone/>
            </a:pPr>
            <a:r>
              <a:rPr lang="en-US" dirty="0"/>
              <a:t>	http://myfonts.com/whatthefont</a:t>
            </a:r>
          </a:p>
          <a:p>
            <a:pPr marL="0" indent="0">
              <a:buNone/>
            </a:pPr>
            <a:endParaRPr lang="en-US" dirty="0"/>
          </a:p>
          <a:p>
            <a:pPr marL="0" indent="0">
              <a:buNone/>
            </a:pPr>
            <a:r>
              <a:rPr lang="en-US" dirty="0">
                <a:latin typeface="MatthiasFont" panose="03000000000000000000" pitchFamily="66" charset="0"/>
              </a:rPr>
              <a:t>Handwriting fonts </a:t>
            </a:r>
          </a:p>
          <a:p>
            <a:pPr marL="0" indent="0">
              <a:buNone/>
            </a:pPr>
            <a:r>
              <a:rPr lang="en-US" dirty="0">
                <a:latin typeface="MatthiasFont" panose="03000000000000000000" pitchFamily="66" charset="0"/>
              </a:rPr>
              <a:t>	http://www.yourfonts.com/</a:t>
            </a:r>
          </a:p>
        </p:txBody>
      </p:sp>
      <p:sp>
        <p:nvSpPr>
          <p:cNvPr id="3" name="Title 2"/>
          <p:cNvSpPr>
            <a:spLocks noGrp="1"/>
          </p:cNvSpPr>
          <p:nvPr>
            <p:ph type="title"/>
          </p:nvPr>
        </p:nvSpPr>
        <p:spPr/>
        <p:txBody>
          <a:bodyPr/>
          <a:lstStyle/>
          <a:p>
            <a:r>
              <a:rPr lang="en-US" dirty="0"/>
              <a:t>Text - fonts</a:t>
            </a:r>
          </a:p>
        </p:txBody>
      </p:sp>
    </p:spTree>
    <p:extLst>
      <p:ext uri="{BB962C8B-B14F-4D97-AF65-F5344CB8AC3E}">
        <p14:creationId xmlns:p14="http://schemas.microsoft.com/office/powerpoint/2010/main" val="15734316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772399" cy="2092881"/>
          </a:xfrm>
        </p:spPr>
        <p:txBody>
          <a:bodyPr/>
          <a:lstStyle/>
          <a:p>
            <a:pPr marL="0" indent="0">
              <a:buNone/>
            </a:pPr>
            <a:r>
              <a:rPr lang="en-US" dirty="0"/>
              <a:t>Alignment</a:t>
            </a:r>
          </a:p>
          <a:p>
            <a:pPr marL="0" indent="0">
              <a:buNone/>
            </a:pPr>
            <a:r>
              <a:rPr lang="en-US" dirty="0"/>
              <a:t>	grid systems (</a:t>
            </a:r>
            <a:r>
              <a:rPr lang="en-US" dirty="0" err="1"/>
              <a:t>swiss</a:t>
            </a:r>
            <a:r>
              <a:rPr lang="en-US" dirty="0"/>
              <a:t>)</a:t>
            </a:r>
          </a:p>
          <a:p>
            <a:pPr marL="0" indent="0">
              <a:buNone/>
            </a:pPr>
            <a:r>
              <a:rPr lang="en-US" dirty="0"/>
              <a:t>	</a:t>
            </a:r>
          </a:p>
        </p:txBody>
      </p:sp>
      <p:sp>
        <p:nvSpPr>
          <p:cNvPr id="3" name="Title 2"/>
          <p:cNvSpPr>
            <a:spLocks noGrp="1"/>
          </p:cNvSpPr>
          <p:nvPr>
            <p:ph type="title"/>
          </p:nvPr>
        </p:nvSpPr>
        <p:spPr/>
        <p:txBody>
          <a:bodyPr/>
          <a:lstStyle/>
          <a:p>
            <a:r>
              <a:rPr lang="en-US" dirty="0"/>
              <a:t>layout</a:t>
            </a:r>
          </a:p>
        </p:txBody>
      </p:sp>
      <p:pic>
        <p:nvPicPr>
          <p:cNvPr id="5" name="Picture 4"/>
          <p:cNvPicPr>
            <a:picLocks noChangeAspect="1"/>
          </p:cNvPicPr>
          <p:nvPr/>
        </p:nvPicPr>
        <p:blipFill>
          <a:blip r:embed="rId2"/>
          <a:stretch>
            <a:fillRect/>
          </a:stretch>
        </p:blipFill>
        <p:spPr>
          <a:xfrm>
            <a:off x="8199437" y="1364303"/>
            <a:ext cx="3829247" cy="5175516"/>
          </a:xfrm>
          <a:prstGeom prst="rect">
            <a:avLst/>
          </a:prstGeom>
        </p:spPr>
      </p:pic>
    </p:spTree>
    <p:extLst>
      <p:ext uri="{BB962C8B-B14F-4D97-AF65-F5344CB8AC3E}">
        <p14:creationId xmlns:p14="http://schemas.microsoft.com/office/powerpoint/2010/main" val="5980681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772399" cy="4124206"/>
          </a:xfrm>
        </p:spPr>
        <p:txBody>
          <a:bodyPr/>
          <a:lstStyle/>
          <a:p>
            <a:pPr marL="0" indent="0">
              <a:buNone/>
            </a:pPr>
            <a:r>
              <a:rPr lang="en-US" dirty="0"/>
              <a:t>Alignment</a:t>
            </a:r>
          </a:p>
          <a:p>
            <a:pPr marL="0" indent="0">
              <a:buNone/>
            </a:pPr>
            <a:r>
              <a:rPr lang="en-US" dirty="0"/>
              <a:t>	grid systems (</a:t>
            </a:r>
            <a:r>
              <a:rPr lang="en-US" dirty="0" err="1"/>
              <a:t>swiss</a:t>
            </a:r>
            <a:r>
              <a:rPr lang="en-US" dirty="0"/>
              <a:t>)</a:t>
            </a:r>
          </a:p>
          <a:p>
            <a:pPr marL="0" indent="0">
              <a:buNone/>
            </a:pPr>
            <a:r>
              <a:rPr lang="en-US" dirty="0"/>
              <a:t>	</a:t>
            </a:r>
          </a:p>
          <a:p>
            <a:pPr marL="0" indent="0">
              <a:buNone/>
            </a:pPr>
            <a:r>
              <a:rPr lang="en-US" dirty="0"/>
              <a:t>Templates</a:t>
            </a:r>
          </a:p>
          <a:p>
            <a:pPr marL="0" indent="0">
              <a:buNone/>
            </a:pPr>
            <a:r>
              <a:rPr lang="en-US" dirty="0"/>
              <a:t>	the big data graphic blueprint</a:t>
            </a:r>
          </a:p>
          <a:p>
            <a:pPr marL="0" indent="0">
              <a:buNone/>
            </a:pPr>
            <a:r>
              <a:rPr lang="en-US" dirty="0"/>
              <a:t>	</a:t>
            </a:r>
          </a:p>
        </p:txBody>
      </p:sp>
      <p:sp>
        <p:nvSpPr>
          <p:cNvPr id="3" name="Title 2"/>
          <p:cNvSpPr>
            <a:spLocks noGrp="1"/>
          </p:cNvSpPr>
          <p:nvPr>
            <p:ph type="title"/>
          </p:nvPr>
        </p:nvSpPr>
        <p:spPr/>
        <p:txBody>
          <a:bodyPr/>
          <a:lstStyle/>
          <a:p>
            <a:r>
              <a:rPr lang="en-US" dirty="0"/>
              <a:t>layout</a:t>
            </a:r>
          </a:p>
        </p:txBody>
      </p:sp>
      <p:sp>
        <p:nvSpPr>
          <p:cNvPr id="4" name="Rectangle 3"/>
          <p:cNvSpPr/>
          <p:nvPr/>
        </p:nvSpPr>
        <p:spPr>
          <a:xfrm>
            <a:off x="503237" y="5783262"/>
            <a:ext cx="6781800" cy="646331"/>
          </a:xfrm>
          <a:prstGeom prst="rect">
            <a:avLst/>
          </a:prstGeom>
        </p:spPr>
        <p:txBody>
          <a:bodyPr wrap="square">
            <a:spAutoFit/>
          </a:bodyPr>
          <a:lstStyle/>
          <a:p>
            <a:r>
              <a:rPr lang="en-US" dirty="0"/>
              <a:t>http://flowingdata.com/2010/02/15/data-underload-9-big-graphic-blueprint/</a:t>
            </a:r>
          </a:p>
        </p:txBody>
      </p:sp>
      <p:pic>
        <p:nvPicPr>
          <p:cNvPr id="6" name="Picture 5"/>
          <p:cNvPicPr>
            <a:picLocks noChangeAspect="1"/>
          </p:cNvPicPr>
          <p:nvPr/>
        </p:nvPicPr>
        <p:blipFill>
          <a:blip r:embed="rId2"/>
          <a:stretch>
            <a:fillRect/>
          </a:stretch>
        </p:blipFill>
        <p:spPr>
          <a:xfrm>
            <a:off x="8094059" y="-1"/>
            <a:ext cx="4372578" cy="6994525"/>
          </a:xfrm>
          <a:prstGeom prst="rect">
            <a:avLst/>
          </a:prstGeom>
        </p:spPr>
      </p:pic>
    </p:spTree>
    <p:extLst>
      <p:ext uri="{BB962C8B-B14F-4D97-AF65-F5344CB8AC3E}">
        <p14:creationId xmlns:p14="http://schemas.microsoft.com/office/powerpoint/2010/main" val="344915775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705599" cy="3323987"/>
          </a:xfrm>
        </p:spPr>
        <p:txBody>
          <a:bodyPr/>
          <a:lstStyle/>
          <a:p>
            <a:pPr marL="0" indent="0">
              <a:buNone/>
            </a:pPr>
            <a:r>
              <a:rPr lang="en-US" dirty="0"/>
              <a:t>unit segmentation</a:t>
            </a:r>
          </a:p>
          <a:p>
            <a:pPr marL="0" indent="0">
              <a:buNone/>
            </a:pPr>
            <a:r>
              <a:rPr lang="en-US" dirty="0"/>
              <a:t>	</a:t>
            </a:r>
          </a:p>
          <a:p>
            <a:pPr marL="0" indent="0">
              <a:buNone/>
            </a:pPr>
            <a:r>
              <a:rPr lang="en-US" dirty="0"/>
              <a:t>visual detail lends visual interest to the scene</a:t>
            </a:r>
          </a:p>
          <a:p>
            <a:pPr marL="0" indent="0">
              <a:buNone/>
            </a:pPr>
            <a:r>
              <a:rPr lang="en-US" dirty="0"/>
              <a:t>	</a:t>
            </a:r>
          </a:p>
        </p:txBody>
      </p:sp>
      <p:sp>
        <p:nvSpPr>
          <p:cNvPr id="3" name="Title 2"/>
          <p:cNvSpPr>
            <a:spLocks noGrp="1"/>
          </p:cNvSpPr>
          <p:nvPr>
            <p:ph type="title"/>
          </p:nvPr>
        </p:nvSpPr>
        <p:spPr/>
        <p:txBody>
          <a:bodyPr/>
          <a:lstStyle/>
          <a:p>
            <a:r>
              <a:rPr lang="en-US" dirty="0"/>
              <a:t>layout</a:t>
            </a:r>
          </a:p>
        </p:txBody>
      </p:sp>
      <p:pic>
        <p:nvPicPr>
          <p:cNvPr id="2050" name="Picture 2" descr="http://www.politicalmathblog.com/wp-content/uploads/2010/03/MajorSocialSm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637" y="449263"/>
            <a:ext cx="3988847" cy="6019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938295" y="6545262"/>
            <a:ext cx="3977371" cy="369332"/>
          </a:xfrm>
          <a:prstGeom prst="rect">
            <a:avLst/>
          </a:prstGeom>
        </p:spPr>
        <p:txBody>
          <a:bodyPr wrap="none">
            <a:spAutoFit/>
          </a:bodyPr>
          <a:lstStyle/>
          <a:p>
            <a:r>
              <a:rPr lang="en-US" dirty="0"/>
              <a:t>http://politicalmathblog.com/?p=424</a:t>
            </a:r>
          </a:p>
        </p:txBody>
      </p:sp>
    </p:spTree>
    <p:extLst>
      <p:ext uri="{BB962C8B-B14F-4D97-AF65-F5344CB8AC3E}">
        <p14:creationId xmlns:p14="http://schemas.microsoft.com/office/powerpoint/2010/main" val="18154146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952999" cy="4555093"/>
          </a:xfrm>
        </p:spPr>
        <p:txBody>
          <a:bodyPr/>
          <a:lstStyle/>
          <a:p>
            <a:pPr marL="0" indent="0">
              <a:buNone/>
            </a:pPr>
            <a:r>
              <a:rPr lang="en-US" dirty="0"/>
              <a:t>What is the key data point?</a:t>
            </a:r>
          </a:p>
          <a:p>
            <a:pPr marL="0" indent="0">
              <a:buNone/>
            </a:pPr>
            <a:endParaRPr lang="en-US" dirty="0"/>
          </a:p>
          <a:p>
            <a:pPr marL="0" indent="0">
              <a:buNone/>
            </a:pPr>
            <a:r>
              <a:rPr lang="en-US" dirty="0"/>
              <a:t>How can we display it to make an impact?</a:t>
            </a:r>
          </a:p>
          <a:p>
            <a:pPr marL="0" indent="0">
              <a:buNone/>
            </a:pPr>
            <a:endParaRPr lang="en-US" dirty="0"/>
          </a:p>
          <a:p>
            <a:pPr marL="0" indent="0">
              <a:buNone/>
            </a:pPr>
            <a:r>
              <a:rPr lang="en-US" dirty="0"/>
              <a:t>Put it at the end</a:t>
            </a:r>
          </a:p>
        </p:txBody>
      </p:sp>
      <p:sp>
        <p:nvSpPr>
          <p:cNvPr id="3" name="Title 2"/>
          <p:cNvSpPr>
            <a:spLocks noGrp="1"/>
          </p:cNvSpPr>
          <p:nvPr>
            <p:ph type="title"/>
          </p:nvPr>
        </p:nvSpPr>
        <p:spPr/>
        <p:txBody>
          <a:bodyPr/>
          <a:lstStyle/>
          <a:p>
            <a:r>
              <a:rPr lang="en-US" dirty="0"/>
              <a:t>Start at the end</a:t>
            </a:r>
          </a:p>
        </p:txBody>
      </p:sp>
      <p:pic>
        <p:nvPicPr>
          <p:cNvPr id="4" name="Picture 3"/>
          <p:cNvPicPr>
            <a:picLocks noChangeAspect="1"/>
          </p:cNvPicPr>
          <p:nvPr/>
        </p:nvPicPr>
        <p:blipFill>
          <a:blip r:embed="rId2"/>
          <a:stretch>
            <a:fillRect/>
          </a:stretch>
        </p:blipFill>
        <p:spPr>
          <a:xfrm>
            <a:off x="5227637" y="1200293"/>
            <a:ext cx="6751490" cy="4722813"/>
          </a:xfrm>
          <a:prstGeom prst="rect">
            <a:avLst/>
          </a:prstGeom>
        </p:spPr>
      </p:pic>
      <p:sp>
        <p:nvSpPr>
          <p:cNvPr id="6" name="Rectangle 5"/>
          <p:cNvSpPr/>
          <p:nvPr/>
        </p:nvSpPr>
        <p:spPr>
          <a:xfrm>
            <a:off x="3094037" y="6500121"/>
            <a:ext cx="9705424" cy="369332"/>
          </a:xfrm>
          <a:prstGeom prst="rect">
            <a:avLst/>
          </a:prstGeom>
        </p:spPr>
        <p:txBody>
          <a:bodyPr wrap="square">
            <a:spAutoFit/>
          </a:bodyPr>
          <a:lstStyle/>
          <a:p>
            <a:r>
              <a:rPr lang="en-US" dirty="0"/>
              <a:t>https://medium.com/@politicalmath/what-does-a-3-parent-baby-look-like-706e9e5f45e9</a:t>
            </a:r>
          </a:p>
        </p:txBody>
      </p:sp>
    </p:spTree>
    <p:extLst>
      <p:ext uri="{BB962C8B-B14F-4D97-AF65-F5344CB8AC3E}">
        <p14:creationId xmlns:p14="http://schemas.microsoft.com/office/powerpoint/2010/main" val="180584606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interactive visualizations</a:t>
            </a:r>
          </a:p>
        </p:txBody>
      </p:sp>
    </p:spTree>
    <p:extLst>
      <p:ext uri="{BB962C8B-B14F-4D97-AF65-F5344CB8AC3E}">
        <p14:creationId xmlns:p14="http://schemas.microsoft.com/office/powerpoint/2010/main" val="37057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738664"/>
          </a:xfrm>
        </p:spPr>
        <p:txBody>
          <a:bodyPr/>
          <a:lstStyle/>
          <a:p>
            <a:pPr marL="0" indent="0">
              <a:buNone/>
            </a:pPr>
            <a:r>
              <a:rPr lang="en-US" dirty="0"/>
              <a:t> </a:t>
            </a:r>
          </a:p>
        </p:txBody>
      </p:sp>
      <p:sp>
        <p:nvSpPr>
          <p:cNvPr id="4" name="Title 3"/>
          <p:cNvSpPr>
            <a:spLocks noGrp="1"/>
          </p:cNvSpPr>
          <p:nvPr>
            <p:ph type="title"/>
          </p:nvPr>
        </p:nvSpPr>
        <p:spPr/>
        <p:txBody>
          <a:bodyPr/>
          <a:lstStyle/>
          <a:p>
            <a:r>
              <a:rPr lang="en-US" dirty="0"/>
              <a:t>Layering Data With Interaction</a:t>
            </a:r>
          </a:p>
        </p:txBody>
      </p:sp>
      <p:sp>
        <p:nvSpPr>
          <p:cNvPr id="6" name="Rectangle 5"/>
          <p:cNvSpPr/>
          <p:nvPr/>
        </p:nvSpPr>
        <p:spPr>
          <a:xfrm>
            <a:off x="3017837" y="6354111"/>
            <a:ext cx="9418638" cy="369332"/>
          </a:xfrm>
          <a:prstGeom prst="rect">
            <a:avLst/>
          </a:prstGeom>
        </p:spPr>
        <p:txBody>
          <a:bodyPr wrap="square">
            <a:spAutoFit/>
          </a:bodyPr>
          <a:lstStyle/>
          <a:p>
            <a:r>
              <a:rPr lang="en-US" dirty="0"/>
              <a:t>http://www.nytimes.com/interactive/2008/09/04/business/20080907-metrics-graphic.html</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390" y="1554339"/>
            <a:ext cx="7768453" cy="480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911026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738664"/>
          </a:xfrm>
        </p:spPr>
        <p:txBody>
          <a:bodyPr/>
          <a:lstStyle/>
          <a:p>
            <a:pPr marL="0" indent="0">
              <a:buNone/>
            </a:pPr>
            <a:r>
              <a:rPr lang="en-US" dirty="0"/>
              <a:t> </a:t>
            </a:r>
          </a:p>
        </p:txBody>
      </p:sp>
      <p:sp>
        <p:nvSpPr>
          <p:cNvPr id="4" name="Title 3"/>
          <p:cNvSpPr>
            <a:spLocks noGrp="1"/>
          </p:cNvSpPr>
          <p:nvPr>
            <p:ph type="title"/>
          </p:nvPr>
        </p:nvSpPr>
        <p:spPr/>
        <p:txBody>
          <a:bodyPr/>
          <a:lstStyle/>
          <a:p>
            <a:r>
              <a:rPr lang="en-US" dirty="0"/>
              <a:t>Layering Data With Interaction</a:t>
            </a:r>
          </a:p>
        </p:txBody>
      </p:sp>
      <p:sp>
        <p:nvSpPr>
          <p:cNvPr id="6" name="Rectangle 5"/>
          <p:cNvSpPr/>
          <p:nvPr/>
        </p:nvSpPr>
        <p:spPr>
          <a:xfrm>
            <a:off x="3017837" y="6354111"/>
            <a:ext cx="9418638" cy="369332"/>
          </a:xfrm>
          <a:prstGeom prst="rect">
            <a:avLst/>
          </a:prstGeom>
        </p:spPr>
        <p:txBody>
          <a:bodyPr wrap="square">
            <a:spAutoFit/>
          </a:bodyPr>
          <a:lstStyle/>
          <a:p>
            <a:r>
              <a:rPr lang="en-US" dirty="0"/>
              <a:t>http://www.nytimes.com/interactive/2008/09/04/business/20080907-metrics-graphic.html</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390" y="1554339"/>
            <a:ext cx="7768453" cy="480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037" y="1575297"/>
            <a:ext cx="7693978" cy="4741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218677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738664"/>
          </a:xfrm>
        </p:spPr>
        <p:txBody>
          <a:bodyPr/>
          <a:lstStyle/>
          <a:p>
            <a:pPr marL="0" indent="0">
              <a:buNone/>
            </a:pPr>
            <a:r>
              <a:rPr lang="en-US" dirty="0"/>
              <a:t> </a:t>
            </a:r>
          </a:p>
        </p:txBody>
      </p:sp>
      <p:sp>
        <p:nvSpPr>
          <p:cNvPr id="4" name="Title 3"/>
          <p:cNvSpPr>
            <a:spLocks noGrp="1"/>
          </p:cNvSpPr>
          <p:nvPr>
            <p:ph type="title"/>
          </p:nvPr>
        </p:nvSpPr>
        <p:spPr/>
        <p:txBody>
          <a:bodyPr/>
          <a:lstStyle/>
          <a:p>
            <a:r>
              <a:rPr lang="en-US" dirty="0"/>
              <a:t>Layering Data With Interaction</a:t>
            </a:r>
          </a:p>
        </p:txBody>
      </p:sp>
      <p:sp>
        <p:nvSpPr>
          <p:cNvPr id="6" name="Rectangle 5"/>
          <p:cNvSpPr/>
          <p:nvPr/>
        </p:nvSpPr>
        <p:spPr>
          <a:xfrm>
            <a:off x="3017837" y="6354111"/>
            <a:ext cx="9418638" cy="369332"/>
          </a:xfrm>
          <a:prstGeom prst="rect">
            <a:avLst/>
          </a:prstGeom>
        </p:spPr>
        <p:txBody>
          <a:bodyPr wrap="square">
            <a:spAutoFit/>
          </a:bodyPr>
          <a:lstStyle/>
          <a:p>
            <a:r>
              <a:rPr lang="en-US" dirty="0"/>
              <a:t>http://www.nytimes.com/interactive/2008/09/04/business/20080907-metrics-graphic.html</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390" y="1554339"/>
            <a:ext cx="7768453" cy="480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510" y="1573588"/>
            <a:ext cx="7781333" cy="4802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725477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738664"/>
          </a:xfrm>
        </p:spPr>
        <p:txBody>
          <a:bodyPr/>
          <a:lstStyle/>
          <a:p>
            <a:pPr marL="0" indent="0">
              <a:buNone/>
            </a:pPr>
            <a:r>
              <a:rPr lang="en-US" dirty="0"/>
              <a:t> </a:t>
            </a:r>
          </a:p>
        </p:txBody>
      </p:sp>
      <p:sp>
        <p:nvSpPr>
          <p:cNvPr id="4" name="Title 3"/>
          <p:cNvSpPr>
            <a:spLocks noGrp="1"/>
          </p:cNvSpPr>
          <p:nvPr>
            <p:ph type="title"/>
          </p:nvPr>
        </p:nvSpPr>
        <p:spPr/>
        <p:txBody>
          <a:bodyPr/>
          <a:lstStyle/>
          <a:p>
            <a:r>
              <a:rPr lang="en-US" dirty="0"/>
              <a:t>Layering Data With Interaction</a:t>
            </a:r>
          </a:p>
        </p:txBody>
      </p:sp>
      <p:sp>
        <p:nvSpPr>
          <p:cNvPr id="6" name="Rectangle 5"/>
          <p:cNvSpPr/>
          <p:nvPr/>
        </p:nvSpPr>
        <p:spPr>
          <a:xfrm>
            <a:off x="3017837" y="6354111"/>
            <a:ext cx="9418638" cy="369332"/>
          </a:xfrm>
          <a:prstGeom prst="rect">
            <a:avLst/>
          </a:prstGeom>
        </p:spPr>
        <p:txBody>
          <a:bodyPr wrap="square">
            <a:spAutoFit/>
          </a:bodyPr>
          <a:lstStyle/>
          <a:p>
            <a:r>
              <a:rPr lang="en-US" dirty="0"/>
              <a:t>http://www.nytimes.com/interactive/2008/09/04/business/20080907-metrics-graphic.html</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037" y="1548709"/>
            <a:ext cx="8147157" cy="4569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840334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solidFill>
                  <a:schemeClr val="tx1">
                    <a:lumMod val="75000"/>
                  </a:schemeClr>
                </a:solidFill>
              </a:rPr>
              <a:t>Interactive visualizations</a:t>
            </a:r>
          </a:p>
          <a:p>
            <a:r>
              <a:rPr lang="en-US" dirty="0">
                <a:solidFill>
                  <a:schemeClr val="tx1">
                    <a:lumMod val="75000"/>
                  </a:schemeClr>
                </a:solidFill>
              </a:rPr>
              <a:t>Choosing a visual for promotion</a:t>
            </a:r>
          </a:p>
          <a:p>
            <a:r>
              <a:rPr lang="en-US" dirty="0">
                <a:solidFill>
                  <a:schemeClr val="tx1">
                    <a:lumMod val="75000"/>
                  </a:schemeClr>
                </a:solidFill>
              </a:rPr>
              <a:t>Sharing best practice</a:t>
            </a:r>
          </a:p>
          <a:p>
            <a:r>
              <a:rPr lang="en-US" dirty="0">
                <a:solidFill>
                  <a:schemeClr val="tx1">
                    <a:lumMod val="75000"/>
                  </a:schemeClr>
                </a:solidFill>
              </a:rPr>
              <a:t>Defending your visualization</a:t>
            </a: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  Agenda</a:t>
            </a:r>
          </a:p>
        </p:txBody>
      </p:sp>
    </p:spTree>
    <p:extLst>
      <p:ext uri="{BB962C8B-B14F-4D97-AF65-F5344CB8AC3E}">
        <p14:creationId xmlns:p14="http://schemas.microsoft.com/office/powerpoint/2010/main" val="62263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801314"/>
          </a:xfrm>
        </p:spPr>
        <p:txBody>
          <a:bodyPr/>
          <a:lstStyle/>
          <a:p>
            <a:pPr marL="0" indent="0">
              <a:buNone/>
            </a:pPr>
            <a:r>
              <a:rPr lang="en-US" dirty="0"/>
              <a:t>Web accessible</a:t>
            </a:r>
          </a:p>
          <a:p>
            <a:pPr marL="0" indent="0">
              <a:buNone/>
            </a:pPr>
            <a:r>
              <a:rPr lang="en-US" dirty="0"/>
              <a:t>Rarely mobile-friendly</a:t>
            </a:r>
          </a:p>
          <a:p>
            <a:pPr marL="0" indent="0">
              <a:buNone/>
            </a:pPr>
            <a:r>
              <a:rPr lang="en-US" dirty="0"/>
              <a:t>Programmatic</a:t>
            </a:r>
          </a:p>
          <a:p>
            <a:pPr marL="0" indent="0">
              <a:buNone/>
            </a:pPr>
            <a:r>
              <a:rPr lang="en-US" dirty="0"/>
              <a:t>	</a:t>
            </a:r>
            <a:r>
              <a:rPr lang="en-US" dirty="0" err="1"/>
              <a:t>ProcessingJS</a:t>
            </a:r>
            <a:endParaRPr lang="en-US" dirty="0"/>
          </a:p>
          <a:p>
            <a:pPr marL="0" indent="0">
              <a:buNone/>
            </a:pPr>
            <a:r>
              <a:rPr lang="en-US" dirty="0"/>
              <a:t>	d3.js</a:t>
            </a:r>
          </a:p>
          <a:p>
            <a:pPr marL="0" indent="0">
              <a:buNone/>
            </a:pPr>
            <a:r>
              <a:rPr lang="en-US" dirty="0"/>
              <a:t>	</a:t>
            </a:r>
            <a:r>
              <a:rPr lang="en-US" dirty="0" err="1"/>
              <a:t>Javascript</a:t>
            </a:r>
            <a:r>
              <a:rPr lang="en-US" dirty="0"/>
              <a:t> </a:t>
            </a:r>
            <a:r>
              <a:rPr lang="en-US" dirty="0" err="1"/>
              <a:t>InfoVis</a:t>
            </a:r>
            <a:r>
              <a:rPr lang="en-US" dirty="0"/>
              <a:t> Toolkit</a:t>
            </a:r>
          </a:p>
          <a:p>
            <a:pPr marL="0" indent="0">
              <a:buNone/>
            </a:pPr>
            <a:r>
              <a:rPr lang="en-US" dirty="0"/>
              <a:t>	</a:t>
            </a:r>
            <a:r>
              <a:rPr lang="en-US" sz="2400" dirty="0"/>
              <a:t>http://philogb.github.io/jit/</a:t>
            </a:r>
          </a:p>
        </p:txBody>
      </p:sp>
      <p:sp>
        <p:nvSpPr>
          <p:cNvPr id="4" name="Title 3"/>
          <p:cNvSpPr>
            <a:spLocks noGrp="1"/>
          </p:cNvSpPr>
          <p:nvPr>
            <p:ph type="title"/>
          </p:nvPr>
        </p:nvSpPr>
        <p:spPr/>
        <p:txBody>
          <a:bodyPr/>
          <a:lstStyle/>
          <a:p>
            <a:r>
              <a:rPr lang="en-US" dirty="0"/>
              <a:t>Features of Interactive Visualizations</a:t>
            </a:r>
          </a:p>
        </p:txBody>
      </p:sp>
      <p:pic>
        <p:nvPicPr>
          <p:cNvPr id="2" name="Picture 1"/>
          <p:cNvPicPr>
            <a:picLocks noChangeAspect="1"/>
          </p:cNvPicPr>
          <p:nvPr/>
        </p:nvPicPr>
        <p:blipFill>
          <a:blip r:embed="rId2"/>
          <a:stretch>
            <a:fillRect/>
          </a:stretch>
        </p:blipFill>
        <p:spPr>
          <a:xfrm>
            <a:off x="6904037" y="1212849"/>
            <a:ext cx="5016758" cy="4419827"/>
          </a:xfrm>
          <a:prstGeom prst="rect">
            <a:avLst/>
          </a:prstGeom>
        </p:spPr>
      </p:pic>
    </p:spTree>
    <p:extLst>
      <p:ext uri="{BB962C8B-B14F-4D97-AF65-F5344CB8AC3E}">
        <p14:creationId xmlns:p14="http://schemas.microsoft.com/office/powerpoint/2010/main" val="20734749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801314"/>
          </a:xfrm>
        </p:spPr>
        <p:txBody>
          <a:bodyPr/>
          <a:lstStyle/>
          <a:p>
            <a:pPr marL="0" indent="0">
              <a:buNone/>
            </a:pPr>
            <a:r>
              <a:rPr lang="en-US" dirty="0"/>
              <a:t>Tabs</a:t>
            </a:r>
          </a:p>
          <a:p>
            <a:pPr marL="0" indent="0">
              <a:buNone/>
            </a:pPr>
            <a:endParaRPr lang="en-US" dirty="0"/>
          </a:p>
          <a:p>
            <a:pPr marL="0" indent="0">
              <a:buNone/>
            </a:pPr>
            <a:r>
              <a:rPr lang="en-US" dirty="0"/>
              <a:t>Sliders</a:t>
            </a:r>
          </a:p>
          <a:p>
            <a:pPr marL="0" indent="0">
              <a:buNone/>
            </a:pPr>
            <a:endParaRPr lang="en-US" dirty="0"/>
          </a:p>
          <a:p>
            <a:pPr marL="0" indent="0">
              <a:buNone/>
            </a:pPr>
            <a:r>
              <a:rPr lang="en-US" dirty="0"/>
              <a:t>Mouse Hover</a:t>
            </a:r>
          </a:p>
          <a:p>
            <a:pPr marL="0" indent="0">
              <a:buNone/>
            </a:pPr>
            <a:endParaRPr lang="en-US" dirty="0"/>
          </a:p>
          <a:p>
            <a:pPr marL="0" indent="0">
              <a:buNone/>
            </a:pPr>
            <a:r>
              <a:rPr lang="en-US" dirty="0"/>
              <a:t>Mouse Click</a:t>
            </a:r>
          </a:p>
        </p:txBody>
      </p:sp>
      <p:sp>
        <p:nvSpPr>
          <p:cNvPr id="4" name="Title 3"/>
          <p:cNvSpPr>
            <a:spLocks noGrp="1"/>
          </p:cNvSpPr>
          <p:nvPr>
            <p:ph type="title"/>
          </p:nvPr>
        </p:nvSpPr>
        <p:spPr/>
        <p:txBody>
          <a:bodyPr/>
          <a:lstStyle/>
          <a:p>
            <a:r>
              <a:rPr lang="en-US" dirty="0"/>
              <a:t>Adding Interaction To A Visualization</a:t>
            </a:r>
          </a:p>
        </p:txBody>
      </p:sp>
      <p:pic>
        <p:nvPicPr>
          <p:cNvPr id="2" name="Picture 1"/>
          <p:cNvPicPr>
            <a:picLocks noChangeAspect="1"/>
          </p:cNvPicPr>
          <p:nvPr/>
        </p:nvPicPr>
        <p:blipFill>
          <a:blip r:embed="rId2"/>
          <a:stretch>
            <a:fillRect/>
          </a:stretch>
        </p:blipFill>
        <p:spPr>
          <a:xfrm>
            <a:off x="3594391" y="1363662"/>
            <a:ext cx="8567447" cy="3737109"/>
          </a:xfrm>
          <a:prstGeom prst="rect">
            <a:avLst/>
          </a:prstGeom>
        </p:spPr>
      </p:pic>
      <p:sp>
        <p:nvSpPr>
          <p:cNvPr id="6" name="Rectangle 5"/>
          <p:cNvSpPr/>
          <p:nvPr/>
        </p:nvSpPr>
        <p:spPr>
          <a:xfrm>
            <a:off x="3017837" y="6354111"/>
            <a:ext cx="9418638" cy="646331"/>
          </a:xfrm>
          <a:prstGeom prst="rect">
            <a:avLst/>
          </a:prstGeom>
        </p:spPr>
        <p:txBody>
          <a:bodyPr wrap="square">
            <a:spAutoFit/>
          </a:bodyPr>
          <a:lstStyle/>
          <a:p>
            <a:r>
              <a:rPr lang="en-US" dirty="0"/>
              <a:t>http://www.nytimes.com/interactive/2014/06/05/upshot/how-the-recession-reshaped-the-economy-in-255-charts.html</a:t>
            </a:r>
          </a:p>
        </p:txBody>
      </p:sp>
    </p:spTree>
    <p:extLst>
      <p:ext uri="{BB962C8B-B14F-4D97-AF65-F5344CB8AC3E}">
        <p14:creationId xmlns:p14="http://schemas.microsoft.com/office/powerpoint/2010/main" val="161845720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447098"/>
          </a:xfrm>
        </p:spPr>
        <p:txBody>
          <a:bodyPr/>
          <a:lstStyle/>
          <a:p>
            <a:pPr marL="0" indent="0">
              <a:buNone/>
            </a:pPr>
            <a:r>
              <a:rPr lang="en-US" dirty="0"/>
              <a:t>Wicked Cool</a:t>
            </a:r>
          </a:p>
          <a:p>
            <a:pPr marL="0" indent="0">
              <a:buNone/>
            </a:pPr>
            <a:endParaRPr lang="en-US" dirty="0"/>
          </a:p>
          <a:p>
            <a:pPr marL="0" indent="0">
              <a:buNone/>
            </a:pPr>
            <a:r>
              <a:rPr lang="en-US" dirty="0"/>
              <a:t>Exploration of Large Data Sets</a:t>
            </a:r>
          </a:p>
          <a:p>
            <a:pPr marL="0" indent="0">
              <a:buNone/>
            </a:pPr>
            <a:endParaRPr lang="en-US" dirty="0"/>
          </a:p>
          <a:p>
            <a:pPr marL="0" indent="0">
              <a:buNone/>
            </a:pPr>
            <a:r>
              <a:rPr lang="en-US" dirty="0"/>
              <a:t>High Visibility, High Engagement</a:t>
            </a:r>
          </a:p>
        </p:txBody>
      </p:sp>
      <p:sp>
        <p:nvSpPr>
          <p:cNvPr id="4" name="Title 3"/>
          <p:cNvSpPr>
            <a:spLocks noGrp="1"/>
          </p:cNvSpPr>
          <p:nvPr>
            <p:ph type="title"/>
          </p:nvPr>
        </p:nvSpPr>
        <p:spPr/>
        <p:txBody>
          <a:bodyPr/>
          <a:lstStyle/>
          <a:p>
            <a:r>
              <a:rPr lang="en-US" dirty="0"/>
              <a:t>Pros of Interactive Visualizations</a:t>
            </a:r>
          </a:p>
        </p:txBody>
      </p:sp>
    </p:spTree>
    <p:extLst>
      <p:ext uri="{BB962C8B-B14F-4D97-AF65-F5344CB8AC3E}">
        <p14:creationId xmlns:p14="http://schemas.microsoft.com/office/powerpoint/2010/main" val="298773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478423"/>
          </a:xfrm>
        </p:spPr>
        <p:txBody>
          <a:bodyPr/>
          <a:lstStyle/>
          <a:p>
            <a:pPr marL="0" indent="0">
              <a:buNone/>
            </a:pPr>
            <a:r>
              <a:rPr lang="en-US" dirty="0"/>
              <a:t>Difficult to share</a:t>
            </a:r>
          </a:p>
          <a:p>
            <a:pPr marL="0" indent="0">
              <a:buNone/>
            </a:pPr>
            <a:endParaRPr lang="en-US" dirty="0"/>
          </a:p>
          <a:p>
            <a:pPr marL="0" indent="0">
              <a:buNone/>
            </a:pPr>
            <a:r>
              <a:rPr lang="en-US" dirty="0"/>
              <a:t>Not usually touch friendly</a:t>
            </a:r>
          </a:p>
          <a:p>
            <a:pPr marL="0" indent="0">
              <a:buNone/>
            </a:pPr>
            <a:endParaRPr lang="en-US" dirty="0"/>
          </a:p>
          <a:p>
            <a:pPr marL="0" indent="0">
              <a:buNone/>
            </a:pPr>
            <a:r>
              <a:rPr lang="en-US" dirty="0"/>
              <a:t>Not search engine friendly</a:t>
            </a:r>
          </a:p>
          <a:p>
            <a:pPr marL="0" indent="0">
              <a:buNone/>
            </a:pPr>
            <a:endParaRPr lang="en-US" dirty="0"/>
          </a:p>
          <a:p>
            <a:pPr marL="0" indent="0">
              <a:buNone/>
            </a:pPr>
            <a:r>
              <a:rPr lang="en-US" dirty="0"/>
              <a:t>Time consuming</a:t>
            </a:r>
          </a:p>
          <a:p>
            <a:pPr marL="0" indent="0">
              <a:buNone/>
            </a:pPr>
            <a:endParaRPr lang="en-US" dirty="0"/>
          </a:p>
        </p:txBody>
      </p:sp>
      <p:sp>
        <p:nvSpPr>
          <p:cNvPr id="4" name="Title 3"/>
          <p:cNvSpPr>
            <a:spLocks noGrp="1"/>
          </p:cNvSpPr>
          <p:nvPr>
            <p:ph type="title"/>
          </p:nvPr>
        </p:nvSpPr>
        <p:spPr/>
        <p:txBody>
          <a:bodyPr/>
          <a:lstStyle/>
          <a:p>
            <a:r>
              <a:rPr lang="en-US" dirty="0"/>
              <a:t>Cons of Interactive Visualizations</a:t>
            </a:r>
          </a:p>
        </p:txBody>
      </p:sp>
    </p:spTree>
    <p:extLst>
      <p:ext uri="{BB962C8B-B14F-4D97-AF65-F5344CB8AC3E}">
        <p14:creationId xmlns:p14="http://schemas.microsoft.com/office/powerpoint/2010/main" val="142932159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Interactive Visualization Team</a:t>
            </a:r>
          </a:p>
        </p:txBody>
      </p:sp>
      <p:sp>
        <p:nvSpPr>
          <p:cNvPr id="6" name="Text Placeholder 1"/>
          <p:cNvSpPr txBox="1">
            <a:spLocks/>
          </p:cNvSpPr>
          <p:nvPr/>
        </p:nvSpPr>
        <p:spPr>
          <a:xfrm>
            <a:off x="4046538" y="1028750"/>
            <a:ext cx="4343399" cy="615553"/>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lgn="ctr">
              <a:buFont typeface="Arial" pitchFamily="34" charset="0"/>
              <a:buNone/>
            </a:pPr>
            <a:r>
              <a:rPr lang="en-US" sz="2800" dirty="0"/>
              <a:t>Design</a:t>
            </a:r>
          </a:p>
        </p:txBody>
      </p:sp>
      <p:sp>
        <p:nvSpPr>
          <p:cNvPr id="7" name="Isosceles Triangle 6"/>
          <p:cNvSpPr/>
          <p:nvPr/>
        </p:nvSpPr>
        <p:spPr bwMode="auto">
          <a:xfrm>
            <a:off x="3920046" y="1516063"/>
            <a:ext cx="4596384" cy="3962400"/>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
          <p:cNvSpPr txBox="1">
            <a:spLocks/>
          </p:cNvSpPr>
          <p:nvPr/>
        </p:nvSpPr>
        <p:spPr>
          <a:xfrm>
            <a:off x="1748346" y="5526855"/>
            <a:ext cx="4343399" cy="615553"/>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lgn="ctr">
              <a:buFont typeface="Arial" pitchFamily="34" charset="0"/>
              <a:buNone/>
            </a:pPr>
            <a:r>
              <a:rPr lang="en-US" sz="2800" dirty="0"/>
              <a:t>Communication</a:t>
            </a:r>
          </a:p>
        </p:txBody>
      </p:sp>
      <p:sp>
        <p:nvSpPr>
          <p:cNvPr id="9" name="Text Placeholder 1"/>
          <p:cNvSpPr txBox="1">
            <a:spLocks/>
          </p:cNvSpPr>
          <p:nvPr/>
        </p:nvSpPr>
        <p:spPr>
          <a:xfrm>
            <a:off x="6344730" y="5526855"/>
            <a:ext cx="4343399" cy="615553"/>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lgn="ctr">
              <a:buFont typeface="Arial" pitchFamily="34" charset="0"/>
              <a:buNone/>
            </a:pPr>
            <a:r>
              <a:rPr lang="en-US" sz="2800" dirty="0"/>
              <a:t>Technical</a:t>
            </a:r>
          </a:p>
        </p:txBody>
      </p:sp>
    </p:spTree>
    <p:extLst>
      <p:ext uri="{BB962C8B-B14F-4D97-AF65-F5344CB8AC3E}">
        <p14:creationId xmlns:p14="http://schemas.microsoft.com/office/powerpoint/2010/main" val="29167509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6324599" cy="738664"/>
          </a:xfrm>
        </p:spPr>
        <p:txBody>
          <a:bodyPr/>
          <a:lstStyle/>
          <a:p>
            <a:pPr marL="0" indent="0">
              <a:buNone/>
            </a:pPr>
            <a:r>
              <a:rPr lang="en-US" dirty="0"/>
              <a:t>Multiple Static Visualizations</a:t>
            </a:r>
          </a:p>
        </p:txBody>
      </p:sp>
      <p:sp>
        <p:nvSpPr>
          <p:cNvPr id="4" name="Title 3"/>
          <p:cNvSpPr>
            <a:spLocks noGrp="1"/>
          </p:cNvSpPr>
          <p:nvPr>
            <p:ph type="title"/>
          </p:nvPr>
        </p:nvSpPr>
        <p:spPr/>
        <p:txBody>
          <a:bodyPr/>
          <a:lstStyle/>
          <a:p>
            <a:r>
              <a:rPr lang="en-US" dirty="0"/>
              <a:t>Alternative to Interactive Visualizations</a:t>
            </a:r>
          </a:p>
        </p:txBody>
      </p:sp>
      <p:pic>
        <p:nvPicPr>
          <p:cNvPr id="2" name="Picture 1"/>
          <p:cNvPicPr>
            <a:picLocks noChangeAspect="1"/>
          </p:cNvPicPr>
          <p:nvPr/>
        </p:nvPicPr>
        <p:blipFill>
          <a:blip r:embed="rId2"/>
          <a:stretch>
            <a:fillRect/>
          </a:stretch>
        </p:blipFill>
        <p:spPr>
          <a:xfrm>
            <a:off x="6723962" y="1363662"/>
            <a:ext cx="5366026" cy="5092962"/>
          </a:xfrm>
          <a:prstGeom prst="rect">
            <a:avLst/>
          </a:prstGeom>
        </p:spPr>
      </p:pic>
      <p:sp>
        <p:nvSpPr>
          <p:cNvPr id="3" name="Rectangle 2"/>
          <p:cNvSpPr/>
          <p:nvPr/>
        </p:nvSpPr>
        <p:spPr>
          <a:xfrm>
            <a:off x="4999037" y="6545262"/>
            <a:ext cx="8077200" cy="369332"/>
          </a:xfrm>
          <a:prstGeom prst="rect">
            <a:avLst/>
          </a:prstGeom>
        </p:spPr>
        <p:txBody>
          <a:bodyPr wrap="square">
            <a:spAutoFit/>
          </a:bodyPr>
          <a:lstStyle/>
          <a:p>
            <a:r>
              <a:rPr lang="en-US" dirty="0"/>
              <a:t>http://fivethirtyeight.com/features/where-your-state-gets-its-money/</a:t>
            </a:r>
          </a:p>
        </p:txBody>
      </p:sp>
    </p:spTree>
    <p:extLst>
      <p:ext uri="{BB962C8B-B14F-4D97-AF65-F5344CB8AC3E}">
        <p14:creationId xmlns:p14="http://schemas.microsoft.com/office/powerpoint/2010/main" val="18194413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a:xfrm>
            <a:off x="274638" y="1537563"/>
            <a:ext cx="4190999" cy="3919398"/>
          </a:xfrm>
        </p:spPr>
        <p:txBody>
          <a:bodyPr/>
          <a:lstStyle/>
          <a:p>
            <a:r>
              <a:rPr lang="en-US" dirty="0">
                <a:latin typeface="+mn-lt"/>
                <a:ea typeface="Segoe UI Black" panose="020B0A02040204020203" pitchFamily="34" charset="0"/>
                <a:cs typeface="Segoe UI Black" panose="020B0A02040204020203" pitchFamily="34" charset="0"/>
              </a:rPr>
              <a:t>choosing a visual for promotion</a:t>
            </a:r>
          </a:p>
        </p:txBody>
      </p:sp>
    </p:spTree>
    <p:extLst>
      <p:ext uri="{BB962C8B-B14F-4D97-AF65-F5344CB8AC3E}">
        <p14:creationId xmlns:p14="http://schemas.microsoft.com/office/powerpoint/2010/main" val="264924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8686799" cy="2154436"/>
          </a:xfrm>
        </p:spPr>
        <p:txBody>
          <a:bodyPr/>
          <a:lstStyle/>
          <a:p>
            <a:pPr marL="0" indent="0">
              <a:lnSpc>
                <a:spcPct val="150000"/>
              </a:lnSpc>
              <a:buNone/>
            </a:pPr>
            <a:r>
              <a:rPr lang="en-US" dirty="0"/>
              <a:t>Facebook, Twitter previews = 9x5 ratio</a:t>
            </a:r>
          </a:p>
          <a:p>
            <a:pPr marL="0" indent="0">
              <a:lnSpc>
                <a:spcPct val="150000"/>
              </a:lnSpc>
              <a:buNone/>
            </a:pPr>
            <a:r>
              <a:rPr lang="en-US" dirty="0"/>
              <a:t>Instagram = 1 x 1</a:t>
            </a:r>
          </a:p>
        </p:txBody>
      </p:sp>
      <p:sp>
        <p:nvSpPr>
          <p:cNvPr id="6" name="Title 5"/>
          <p:cNvSpPr>
            <a:spLocks noGrp="1"/>
          </p:cNvSpPr>
          <p:nvPr>
            <p:ph type="title"/>
          </p:nvPr>
        </p:nvSpPr>
        <p:spPr/>
        <p:txBody>
          <a:bodyPr/>
          <a:lstStyle/>
          <a:p>
            <a:r>
              <a:rPr lang="en-US" dirty="0"/>
              <a:t>Sharing through social media</a:t>
            </a:r>
          </a:p>
        </p:txBody>
      </p:sp>
    </p:spTree>
    <p:extLst>
      <p:ext uri="{BB962C8B-B14F-4D97-AF65-F5344CB8AC3E}">
        <p14:creationId xmlns:p14="http://schemas.microsoft.com/office/powerpoint/2010/main" val="34004052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defending your visualization</a:t>
            </a:r>
          </a:p>
        </p:txBody>
      </p:sp>
    </p:spTree>
    <p:extLst>
      <p:ext uri="{BB962C8B-B14F-4D97-AF65-F5344CB8AC3E}">
        <p14:creationId xmlns:p14="http://schemas.microsoft.com/office/powerpoint/2010/main" val="193589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a:t> </a:t>
            </a:r>
          </a:p>
        </p:txBody>
      </p:sp>
      <p:sp>
        <p:nvSpPr>
          <p:cNvPr id="6" name="Title 5"/>
          <p:cNvSpPr>
            <a:spLocks noGrp="1"/>
          </p:cNvSpPr>
          <p:nvPr>
            <p:ph type="title"/>
          </p:nvPr>
        </p:nvSpPr>
        <p:spPr/>
        <p:txBody>
          <a:bodyPr/>
          <a:lstStyle/>
          <a:p>
            <a:r>
              <a:rPr lang="en-US" dirty="0"/>
              <a:t>Defending – Show Your Work</a:t>
            </a:r>
          </a:p>
        </p:txBody>
      </p:sp>
      <p:sp>
        <p:nvSpPr>
          <p:cNvPr id="10" name="Text Placeholder 1"/>
          <p:cNvSpPr txBox="1">
            <a:spLocks/>
          </p:cNvSpPr>
          <p:nvPr/>
        </p:nvSpPr>
        <p:spPr>
          <a:xfrm>
            <a:off x="274638" y="1212850"/>
            <a:ext cx="6705599" cy="400109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Make Excel files available for download</a:t>
            </a:r>
          </a:p>
          <a:p>
            <a:pPr marL="0" indent="0">
              <a:buFont typeface="Arial" pitchFamily="34" charset="0"/>
              <a:buNone/>
            </a:pPr>
            <a:endParaRPr lang="en-US" dirty="0"/>
          </a:p>
          <a:p>
            <a:pPr marL="0" indent="0">
              <a:buFont typeface="Arial" pitchFamily="34" charset="0"/>
              <a:buNone/>
            </a:pPr>
            <a:r>
              <a:rPr lang="en-US" dirty="0"/>
              <a:t>Import files to Google Docs</a:t>
            </a:r>
          </a:p>
          <a:p>
            <a:pPr marL="0" indent="0">
              <a:buFont typeface="Arial" pitchFamily="34" charset="0"/>
              <a:buNone/>
            </a:pPr>
            <a:endParaRPr lang="en-US" dirty="0"/>
          </a:p>
          <a:p>
            <a:pPr marL="0" indent="0">
              <a:buFont typeface="Arial" pitchFamily="34" charset="0"/>
              <a:buNone/>
            </a:pPr>
            <a:r>
              <a:rPr lang="en-US" dirty="0"/>
              <a:t>		</a:t>
            </a:r>
          </a:p>
        </p:txBody>
      </p:sp>
    </p:spTree>
    <p:extLst>
      <p:ext uri="{BB962C8B-B14F-4D97-AF65-F5344CB8AC3E}">
        <p14:creationId xmlns:p14="http://schemas.microsoft.com/office/powerpoint/2010/main" val="25299800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visualization design</a:t>
            </a:r>
          </a:p>
        </p:txBody>
      </p:sp>
    </p:spTree>
    <p:extLst>
      <p:ext uri="{BB962C8B-B14F-4D97-AF65-F5344CB8AC3E}">
        <p14:creationId xmlns:p14="http://schemas.microsoft.com/office/powerpoint/2010/main" val="67024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a:t> </a:t>
            </a:r>
          </a:p>
        </p:txBody>
      </p:sp>
      <p:sp>
        <p:nvSpPr>
          <p:cNvPr id="6" name="Title 5"/>
          <p:cNvSpPr>
            <a:spLocks noGrp="1"/>
          </p:cNvSpPr>
          <p:nvPr>
            <p:ph type="title"/>
          </p:nvPr>
        </p:nvSpPr>
        <p:spPr/>
        <p:txBody>
          <a:bodyPr/>
          <a:lstStyle/>
          <a:p>
            <a:r>
              <a:rPr lang="en-US" dirty="0"/>
              <a:t>Defending – Ready To Be Wrong</a:t>
            </a:r>
          </a:p>
        </p:txBody>
      </p:sp>
      <p:pic>
        <p:nvPicPr>
          <p:cNvPr id="2" name="Picture 1"/>
          <p:cNvPicPr>
            <a:picLocks noChangeAspect="1"/>
          </p:cNvPicPr>
          <p:nvPr/>
        </p:nvPicPr>
        <p:blipFill>
          <a:blip r:embed="rId2"/>
          <a:stretch>
            <a:fillRect/>
          </a:stretch>
        </p:blipFill>
        <p:spPr>
          <a:xfrm>
            <a:off x="5837237" y="4411662"/>
            <a:ext cx="6166167" cy="2178162"/>
          </a:xfrm>
          <a:prstGeom prst="rect">
            <a:avLst/>
          </a:prstGeom>
        </p:spPr>
      </p:pic>
      <p:sp>
        <p:nvSpPr>
          <p:cNvPr id="5" name="Text Placeholder 1"/>
          <p:cNvSpPr txBox="1">
            <a:spLocks/>
          </p:cNvSpPr>
          <p:nvPr/>
        </p:nvSpPr>
        <p:spPr>
          <a:xfrm>
            <a:off x="274638" y="1212850"/>
            <a:ext cx="6705599" cy="344709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a:t>Even the best make mistakes</a:t>
            </a:r>
          </a:p>
          <a:p>
            <a:pPr marL="0" indent="0">
              <a:buFont typeface="Arial" pitchFamily="34" charset="0"/>
              <a:buNone/>
            </a:pPr>
            <a:endParaRPr lang="en-US" dirty="0"/>
          </a:p>
          <a:p>
            <a:pPr marL="0" indent="0">
              <a:buFont typeface="Arial" pitchFamily="34" charset="0"/>
              <a:buNone/>
            </a:pPr>
            <a:r>
              <a:rPr lang="en-US" dirty="0"/>
              <a:t>Listen, admit, explain, correct</a:t>
            </a:r>
          </a:p>
          <a:p>
            <a:pPr marL="0" indent="0">
              <a:buFont typeface="Arial" pitchFamily="34" charset="0"/>
              <a:buNone/>
            </a:pPr>
            <a:endParaRPr lang="en-US" dirty="0"/>
          </a:p>
          <a:p>
            <a:pPr marL="0" indent="0">
              <a:buFont typeface="Arial" pitchFamily="34" charset="0"/>
              <a:buNone/>
            </a:pPr>
            <a:r>
              <a:rPr lang="en-US" dirty="0"/>
              <a:t>		</a:t>
            </a:r>
          </a:p>
        </p:txBody>
      </p:sp>
    </p:spTree>
    <p:extLst>
      <p:ext uri="{BB962C8B-B14F-4D97-AF65-F5344CB8AC3E}">
        <p14:creationId xmlns:p14="http://schemas.microsoft.com/office/powerpoint/2010/main" val="143271025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Where to go from here?</a:t>
            </a:r>
          </a:p>
        </p:txBody>
      </p:sp>
    </p:spTree>
    <p:extLst>
      <p:ext uri="{BB962C8B-B14F-4D97-AF65-F5344CB8AC3E}">
        <p14:creationId xmlns:p14="http://schemas.microsoft.com/office/powerpoint/2010/main" val="56693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
        <p:nvSpPr>
          <p:cNvPr id="4" name="Title 3"/>
          <p:cNvSpPr>
            <a:spLocks noGrp="1"/>
          </p:cNvSpPr>
          <p:nvPr>
            <p:ph type="title"/>
          </p:nvPr>
        </p:nvSpPr>
        <p:spPr>
          <a:xfrm>
            <a:off x="2021522" y="1476622"/>
            <a:ext cx="8393430" cy="854886"/>
          </a:xfrm>
        </p:spPr>
        <p:txBody>
          <a:bodyPr>
            <a:normAutofit/>
          </a:bodyPr>
          <a:lstStyle/>
          <a:p>
            <a:r>
              <a:rPr lang="en-US" dirty="0"/>
              <a:t>Edward </a:t>
            </a:r>
            <a:r>
              <a:rPr lang="en-US" dirty="0" err="1"/>
              <a:t>Tufte</a:t>
            </a:r>
            <a:endParaRPr lang="en-US" dirty="0"/>
          </a:p>
        </p:txBody>
      </p:sp>
      <p:sp>
        <p:nvSpPr>
          <p:cNvPr id="5" name="Content Placeholder 4"/>
          <p:cNvSpPr>
            <a:spLocks noGrp="1"/>
          </p:cNvSpPr>
          <p:nvPr>
            <p:ph idx="4294967295"/>
          </p:nvPr>
        </p:nvSpPr>
        <p:spPr>
          <a:xfrm>
            <a:off x="2021522" y="2331508"/>
            <a:ext cx="8393430" cy="854886"/>
          </a:xfrm>
          <a:prstGeom prst="rect">
            <a:avLst/>
          </a:prstGeom>
        </p:spPr>
        <p:txBody>
          <a:bodyPr>
            <a:normAutofit/>
          </a:bodyPr>
          <a:lstStyle/>
          <a:p>
            <a:pPr marL="0" indent="0">
              <a:buNone/>
            </a:pPr>
            <a:r>
              <a:rPr lang="en-US" sz="3672" dirty="0">
                <a:ea typeface="Tahoma" pitchFamily="34" charset="0"/>
                <a:cs typeface="Tahoma" pitchFamily="34" charset="0"/>
              </a:rPr>
              <a:t>Information Visualization god</a:t>
            </a:r>
          </a:p>
        </p:txBody>
      </p:sp>
      <p:pic>
        <p:nvPicPr>
          <p:cNvPr id="26626" name="Picture 2" descr="Machine generated alternative text: SECOND EDITION&#10;The Visual Display&#10;of Quantitative Information&#10;EDWARD R. TUF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9239" y="3030960"/>
            <a:ext cx="2409225" cy="2957774"/>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Machine generated alternative text: Edi.wd R. Tsfw&#10;Envisioning Information&#10;T W V ‘‘ VV V &#10;nc._.c flEltêfl&#10;íkAi4 *Y ( +‘ + &#10;I fltG •n %,ntq&#10;l.  1&#10;e_i . v-#.,.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3159" y="3696224"/>
            <a:ext cx="2298550" cy="2987433"/>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Machine generated alternative text: EDWARD R. TUFTE&#10;VISUAL EXPLANATIONS&#10;I16-&#10;loo.&#10;—&#10;s&#10;m.nwt&#10;46&#10;IMAGES AND QUANTITIES. EVIDENCE AND NARRA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3444" y="3030961"/>
            <a:ext cx="2229315" cy="29532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1332114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91343" y="1365541"/>
            <a:ext cx="8082562" cy="854886"/>
          </a:xfrm>
        </p:spPr>
        <p:txBody>
          <a:bodyPr>
            <a:normAutofit/>
          </a:bodyPr>
          <a:lstStyle/>
          <a:p>
            <a:r>
              <a:rPr lang="en-US" dirty="0"/>
              <a:t>Ben Fry</a:t>
            </a:r>
          </a:p>
        </p:txBody>
      </p:sp>
      <p:sp>
        <p:nvSpPr>
          <p:cNvPr id="5" name="Content Placeholder 4"/>
          <p:cNvSpPr>
            <a:spLocks noGrp="1"/>
          </p:cNvSpPr>
          <p:nvPr>
            <p:ph idx="4294967295"/>
          </p:nvPr>
        </p:nvSpPr>
        <p:spPr>
          <a:xfrm>
            <a:off x="4700699" y="2220427"/>
            <a:ext cx="4973884" cy="2439989"/>
          </a:xfrm>
          <a:prstGeom prst="rect">
            <a:avLst/>
          </a:prstGeom>
        </p:spPr>
        <p:txBody>
          <a:bodyPr>
            <a:normAutofit lnSpcReduction="10000"/>
          </a:bodyPr>
          <a:lstStyle/>
          <a:p>
            <a:pPr marL="0" indent="0">
              <a:buNone/>
            </a:pPr>
            <a:r>
              <a:rPr lang="en-US" sz="3672" dirty="0">
                <a:ea typeface="Tahoma" pitchFamily="34" charset="0"/>
                <a:cs typeface="Tahoma" pitchFamily="34" charset="0"/>
              </a:rPr>
              <a:t>“Visualizing Data”</a:t>
            </a:r>
          </a:p>
          <a:p>
            <a:pPr marL="0" indent="0">
              <a:buNone/>
            </a:pPr>
            <a:endParaRPr lang="en-US" sz="3672" dirty="0">
              <a:ea typeface="Tahoma" pitchFamily="34" charset="0"/>
              <a:cs typeface="Tahoma" pitchFamily="34" charset="0"/>
            </a:endParaRPr>
          </a:p>
          <a:p>
            <a:pPr marL="0" indent="0">
              <a:buNone/>
            </a:pPr>
            <a:r>
              <a:rPr lang="en-US" sz="3672" dirty="0">
                <a:ea typeface="Tahoma" pitchFamily="34" charset="0"/>
                <a:cs typeface="Tahoma" pitchFamily="34" charset="0"/>
              </a:rPr>
              <a:t>Processing</a:t>
            </a:r>
          </a:p>
          <a:p>
            <a:pPr marL="0" indent="0">
              <a:buNone/>
            </a:pPr>
            <a:r>
              <a:rPr lang="en-US" sz="3672" dirty="0">
                <a:ea typeface="Tahoma" pitchFamily="34" charset="0"/>
                <a:cs typeface="Tahoma" pitchFamily="34" charset="0"/>
              </a:rPr>
              <a:t>http://processing.org</a:t>
            </a:r>
          </a:p>
          <a:p>
            <a:pPr marL="0" indent="0">
              <a:buNone/>
            </a:pPr>
            <a:endParaRPr lang="en-US" sz="4080" i="1" dirty="0"/>
          </a:p>
        </p:txBody>
      </p:sp>
      <p:pic>
        <p:nvPicPr>
          <p:cNvPr id="25602" name="Picture 2" descr="Machine generated alternative text: b)LpIori1l’ (DJP Ú*A1ÔN$ 1)i1u u ‘lib&#10;the Processing Em’iro,ime,I&#10;Visualizing&#10;‘ii&#10;CI L ç&#10;OREILLY8&#10;Be,i h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1037" y="2318816"/>
            <a:ext cx="2469422" cy="341954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4"/>
          <p:cNvSpPr txBox="1">
            <a:spLocks/>
          </p:cNvSpPr>
          <p:nvPr/>
        </p:nvSpPr>
        <p:spPr>
          <a:xfrm>
            <a:off x="4770437" y="4994760"/>
            <a:ext cx="4973884" cy="1041084"/>
          </a:xfrm>
          <a:prstGeom prst="rect">
            <a:avLst/>
          </a:prstGeom>
        </p:spPr>
        <p:txBody>
          <a:bodyPr vert="horz" lIns="93260" tIns="46630" rIns="93260" bIns="4663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Franchise" pitchFamily="49" charset="0"/>
                <a:ea typeface="Franchise" pitchFamily="49" charset="0"/>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Franchise" pitchFamily="49" charset="0"/>
                <a:ea typeface="Franchise" pitchFamily="49" charset="0"/>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Franchise" pitchFamily="49" charset="0"/>
                <a:ea typeface="Franchise" pitchFamily="49" charset="0"/>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72" dirty="0">
                <a:solidFill>
                  <a:schemeClr val="tx1"/>
                </a:solidFill>
                <a:latin typeface="Segoe WP" pitchFamily="34" charset="0"/>
              </a:rPr>
              <a:t>http://benfry.com/</a:t>
            </a:r>
          </a:p>
          <a:p>
            <a:pPr marL="0" indent="0">
              <a:buNone/>
            </a:pPr>
            <a:endParaRPr lang="en-US" sz="4080" i="1" dirty="0">
              <a:solidFill>
                <a:schemeClr val="tx1"/>
              </a:solidFill>
            </a:endParaRPr>
          </a:p>
        </p:txBody>
      </p:sp>
      <p:sp>
        <p:nvSpPr>
          <p:cNvPr id="8" name="TextBox 7"/>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Tree>
    <p:custDataLst>
      <p:tags r:id="rId1"/>
    </p:custDataLst>
    <p:extLst>
      <p:ext uri="{BB962C8B-B14F-4D97-AF65-F5344CB8AC3E}">
        <p14:creationId xmlns:p14="http://schemas.microsoft.com/office/powerpoint/2010/main" val="1298774332"/>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66088" y="1243472"/>
            <a:ext cx="8393430" cy="854886"/>
          </a:xfrm>
        </p:spPr>
        <p:txBody>
          <a:bodyPr>
            <a:normAutofit/>
          </a:bodyPr>
          <a:lstStyle/>
          <a:p>
            <a:r>
              <a:rPr lang="en-US" dirty="0"/>
              <a:t>Nathan </a:t>
            </a:r>
            <a:r>
              <a:rPr lang="en-US" dirty="0" err="1"/>
              <a:t>Yau</a:t>
            </a:r>
            <a:endParaRPr lang="en-US" dirty="0"/>
          </a:p>
        </p:txBody>
      </p:sp>
      <p:sp>
        <p:nvSpPr>
          <p:cNvPr id="5" name="Content Placeholder 4"/>
          <p:cNvSpPr>
            <a:spLocks noGrp="1"/>
          </p:cNvSpPr>
          <p:nvPr>
            <p:ph idx="4294967295"/>
          </p:nvPr>
        </p:nvSpPr>
        <p:spPr>
          <a:xfrm>
            <a:off x="1866088" y="2098358"/>
            <a:ext cx="3652696" cy="3419546"/>
          </a:xfrm>
          <a:prstGeom prst="rect">
            <a:avLst/>
          </a:prstGeom>
        </p:spPr>
        <p:txBody>
          <a:bodyPr>
            <a:normAutofit/>
          </a:bodyPr>
          <a:lstStyle/>
          <a:p>
            <a:pPr marL="0" indent="0">
              <a:spcBef>
                <a:spcPts val="408"/>
              </a:spcBef>
              <a:buNone/>
            </a:pPr>
            <a:r>
              <a:rPr lang="en-US" sz="2856" dirty="0">
                <a:latin typeface="Tahoma" pitchFamily="34" charset="0"/>
                <a:ea typeface="Tahoma" pitchFamily="34" charset="0"/>
                <a:cs typeface="Tahoma" pitchFamily="34" charset="0"/>
              </a:rPr>
              <a:t>Contributing Author for Beautiful Data</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4"/>
          <p:cNvSpPr txBox="1">
            <a:spLocks/>
          </p:cNvSpPr>
          <p:nvPr/>
        </p:nvSpPr>
        <p:spPr>
          <a:xfrm>
            <a:off x="5674218" y="5984204"/>
            <a:ext cx="4740734" cy="621736"/>
          </a:xfrm>
          <a:prstGeom prst="rect">
            <a:avLst/>
          </a:prstGeom>
        </p:spPr>
        <p:txBody>
          <a:bodyPr vert="horz" lIns="93260" tIns="46630" rIns="93260" bIns="4663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Franchise" pitchFamily="49" charset="0"/>
                <a:ea typeface="Franchise" pitchFamily="49" charset="0"/>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Franchise" pitchFamily="49" charset="0"/>
                <a:ea typeface="Franchise" pitchFamily="49" charset="0"/>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Franchise" pitchFamily="49" charset="0"/>
                <a:ea typeface="Franchise" pitchFamily="49" charset="0"/>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80" dirty="0">
                <a:solidFill>
                  <a:schemeClr val="tx1"/>
                </a:solidFill>
                <a:latin typeface="Segoe WP" pitchFamily="34" charset="0"/>
              </a:rPr>
              <a:t>http://flowingdata.com/</a:t>
            </a:r>
          </a:p>
          <a:p>
            <a:pPr marL="0" indent="0">
              <a:buNone/>
            </a:pPr>
            <a:endParaRPr lang="en-US" sz="4080" dirty="0">
              <a:solidFill>
                <a:schemeClr val="tx1"/>
              </a:solidFill>
            </a:endParaRPr>
          </a:p>
        </p:txBody>
      </p:sp>
      <p:pic>
        <p:nvPicPr>
          <p:cNvPr id="23558" name="Picture 6" descr="Machine generated alternative tex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2047" y="3030961"/>
            <a:ext cx="5152905" cy="2602346"/>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Machine generated alternative text: —&#10;e&#10;e&#10;,# ,,&#10;f&#10;‘‚‘il&#10;ial&#10;•I.a&#10;sr&#10;‘t&#10;À&#10;*&#10;I&#10;e&#10;4&#10;o&#10;—&#10;4-sí&#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27237" y="3192462"/>
            <a:ext cx="2249067" cy="29905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Tree>
    <p:custDataLst>
      <p:tags r:id="rId1"/>
    </p:custDataLst>
    <p:extLst>
      <p:ext uri="{BB962C8B-B14F-4D97-AF65-F5344CB8AC3E}">
        <p14:creationId xmlns:p14="http://schemas.microsoft.com/office/powerpoint/2010/main" val="3623017793"/>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66088" y="1243472"/>
            <a:ext cx="8393430" cy="854886"/>
          </a:xfrm>
        </p:spPr>
        <p:txBody>
          <a:bodyPr>
            <a:normAutofit/>
          </a:bodyPr>
          <a:lstStyle/>
          <a:p>
            <a:r>
              <a:rPr lang="en-US" dirty="0"/>
              <a:t>Nate Silver</a:t>
            </a:r>
          </a:p>
        </p:txBody>
      </p:sp>
      <p:sp>
        <p:nvSpPr>
          <p:cNvPr id="5" name="Content Placeholder 4"/>
          <p:cNvSpPr>
            <a:spLocks noGrp="1"/>
          </p:cNvSpPr>
          <p:nvPr>
            <p:ph idx="4294967295"/>
          </p:nvPr>
        </p:nvSpPr>
        <p:spPr>
          <a:xfrm>
            <a:off x="1866088" y="2098358"/>
            <a:ext cx="3652696" cy="3419546"/>
          </a:xfrm>
          <a:prstGeom prst="rect">
            <a:avLst/>
          </a:prstGeo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Content Placeholder 4"/>
          <p:cNvSpPr txBox="1">
            <a:spLocks/>
          </p:cNvSpPr>
          <p:nvPr/>
        </p:nvSpPr>
        <p:spPr>
          <a:xfrm>
            <a:off x="5075237" y="5984204"/>
            <a:ext cx="5339715" cy="621736"/>
          </a:xfrm>
          <a:prstGeom prst="rect">
            <a:avLst/>
          </a:prstGeom>
        </p:spPr>
        <p:txBody>
          <a:bodyPr vert="horz" lIns="93260" tIns="46630" rIns="93260" bIns="4663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Franchise" pitchFamily="49" charset="0"/>
                <a:ea typeface="Franchise" pitchFamily="49" charset="0"/>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Franchise" pitchFamily="49" charset="0"/>
                <a:ea typeface="Franchise" pitchFamily="49" charset="0"/>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Franchise" pitchFamily="49" charset="0"/>
                <a:ea typeface="Franchise" pitchFamily="49" charset="0"/>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80" dirty="0">
                <a:solidFill>
                  <a:schemeClr val="tx1"/>
                </a:solidFill>
                <a:latin typeface="Segoe WP" pitchFamily="34" charset="0"/>
              </a:rPr>
              <a:t>http://fivethirtyeight.com/</a:t>
            </a:r>
          </a:p>
          <a:p>
            <a:pPr marL="0" indent="0">
              <a:buNone/>
            </a:pPr>
            <a:endParaRPr lang="en-US" sz="4080" dirty="0">
              <a:solidFill>
                <a:schemeClr val="tx1"/>
              </a:solidFill>
            </a:endParaRPr>
          </a:p>
        </p:txBody>
      </p:sp>
      <p:sp>
        <p:nvSpPr>
          <p:cNvPr id="9" name="TextBox 8"/>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
        <p:nvSpPr>
          <p:cNvPr id="2" name="AutoShape 2" descr="Inline image 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3413" y="2098358"/>
            <a:ext cx="3669971" cy="3669971"/>
          </a:xfrm>
          <a:prstGeom prst="rect">
            <a:avLst/>
          </a:prstGeom>
        </p:spPr>
      </p:pic>
      <p:pic>
        <p:nvPicPr>
          <p:cNvPr id="7" name="Picture 6"/>
          <p:cNvPicPr>
            <a:picLocks noChangeAspect="1"/>
          </p:cNvPicPr>
          <p:nvPr/>
        </p:nvPicPr>
        <p:blipFill>
          <a:blip r:embed="rId5"/>
          <a:stretch>
            <a:fillRect/>
          </a:stretch>
        </p:blipFill>
        <p:spPr>
          <a:xfrm>
            <a:off x="1963407" y="2193247"/>
            <a:ext cx="2654630" cy="4069744"/>
          </a:xfrm>
          <a:prstGeom prst="rect">
            <a:avLst/>
          </a:prstGeom>
        </p:spPr>
      </p:pic>
    </p:spTree>
    <p:custDataLst>
      <p:tags r:id="rId1"/>
    </p:custDataLst>
    <p:extLst>
      <p:ext uri="{BB962C8B-B14F-4D97-AF65-F5344CB8AC3E}">
        <p14:creationId xmlns:p14="http://schemas.microsoft.com/office/powerpoint/2010/main" val="341544517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21522" y="1243471"/>
            <a:ext cx="8393430" cy="854886"/>
          </a:xfrm>
        </p:spPr>
        <p:txBody>
          <a:bodyPr>
            <a:normAutofit/>
          </a:bodyPr>
          <a:lstStyle/>
          <a:p>
            <a:r>
              <a:rPr lang="en-US" sz="3672" dirty="0"/>
              <a:t>Beautiful Visualization</a:t>
            </a:r>
          </a:p>
        </p:txBody>
      </p:sp>
      <p:pic>
        <p:nvPicPr>
          <p:cNvPr id="21506" name="Picture 2" descr="Machine generated alternative tex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9637" y="1897062"/>
            <a:ext cx="3312178" cy="43521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
        <p:nvSpPr>
          <p:cNvPr id="5" name="Content Placeholder 4"/>
          <p:cNvSpPr>
            <a:spLocks noGrp="1"/>
          </p:cNvSpPr>
          <p:nvPr>
            <p:ph idx="4294967295"/>
          </p:nvPr>
        </p:nvSpPr>
        <p:spPr>
          <a:xfrm>
            <a:off x="5646364" y="1897062"/>
            <a:ext cx="4973884" cy="2439989"/>
          </a:xfrm>
          <a:prstGeom prst="rect">
            <a:avLst/>
          </a:prstGeom>
        </p:spPr>
        <p:txBody>
          <a:bodyPr>
            <a:normAutofit/>
          </a:bodyPr>
          <a:lstStyle/>
          <a:p>
            <a:pPr marL="0" indent="0">
              <a:buNone/>
            </a:pPr>
            <a:r>
              <a:rPr lang="en-US" sz="3672" dirty="0">
                <a:ea typeface="Tahoma" pitchFamily="34" charset="0"/>
                <a:cs typeface="Tahoma" pitchFamily="34" charset="0"/>
              </a:rPr>
              <a:t>Free Chapter</a:t>
            </a:r>
          </a:p>
          <a:p>
            <a:pPr marL="0" indent="0">
              <a:buNone/>
            </a:pPr>
            <a:r>
              <a:rPr lang="en-US" sz="4080" dirty="0"/>
              <a:t>“Once Upon a Stacked Time Series”</a:t>
            </a:r>
          </a:p>
        </p:txBody>
      </p:sp>
    </p:spTree>
    <p:custDataLst>
      <p:tags r:id="rId1"/>
    </p:custDataLst>
    <p:extLst>
      <p:ext uri="{BB962C8B-B14F-4D97-AF65-F5344CB8AC3E}">
        <p14:creationId xmlns:p14="http://schemas.microsoft.com/office/powerpoint/2010/main" val="213982663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6675437" y="1365250"/>
            <a:ext cx="4419599" cy="993349"/>
          </a:xfrm>
        </p:spPr>
        <p:txBody>
          <a:bodyPr/>
          <a:lstStyle/>
          <a:p>
            <a:pPr marL="0" indent="0" algn="ctr">
              <a:lnSpc>
                <a:spcPct val="150000"/>
              </a:lnSpc>
              <a:buNone/>
            </a:pPr>
            <a:r>
              <a:rPr lang="en-US" dirty="0"/>
              <a:t>Contrast</a:t>
            </a:r>
          </a:p>
        </p:txBody>
      </p:sp>
      <p:sp>
        <p:nvSpPr>
          <p:cNvPr id="6" name="Title 5"/>
          <p:cNvSpPr>
            <a:spLocks noGrp="1"/>
          </p:cNvSpPr>
          <p:nvPr>
            <p:ph type="title"/>
          </p:nvPr>
        </p:nvSpPr>
        <p:spPr/>
        <p:txBody>
          <a:bodyPr/>
          <a:lstStyle/>
          <a:p>
            <a:r>
              <a:rPr lang="en-US" dirty="0"/>
              <a:t>Color Design</a:t>
            </a:r>
          </a:p>
        </p:txBody>
      </p:sp>
      <p:pic>
        <p:nvPicPr>
          <p:cNvPr id="3" name="Picture 2"/>
          <p:cNvPicPr>
            <a:picLocks noChangeAspect="1"/>
          </p:cNvPicPr>
          <p:nvPr/>
        </p:nvPicPr>
        <p:blipFill>
          <a:blip r:embed="rId2"/>
          <a:stretch>
            <a:fillRect/>
          </a:stretch>
        </p:blipFill>
        <p:spPr>
          <a:xfrm>
            <a:off x="6654799" y="2360186"/>
            <a:ext cx="4191000" cy="3862036"/>
          </a:xfrm>
          <a:prstGeom prst="rect">
            <a:avLst/>
          </a:prstGeom>
        </p:spPr>
      </p:pic>
      <p:sp>
        <p:nvSpPr>
          <p:cNvPr id="8" name="Text Placeholder 6"/>
          <p:cNvSpPr txBox="1">
            <a:spLocks/>
          </p:cNvSpPr>
          <p:nvPr/>
        </p:nvSpPr>
        <p:spPr>
          <a:xfrm>
            <a:off x="427038" y="1365250"/>
            <a:ext cx="4419599" cy="99334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en-US"/>
              <a:t>Complement</a:t>
            </a:r>
            <a:endParaRPr lang="en-US" dirty="0"/>
          </a:p>
        </p:txBody>
      </p:sp>
      <p:pic>
        <p:nvPicPr>
          <p:cNvPr id="4" name="Picture 3"/>
          <p:cNvPicPr>
            <a:picLocks noChangeAspect="1"/>
          </p:cNvPicPr>
          <p:nvPr/>
        </p:nvPicPr>
        <p:blipFill>
          <a:blip r:embed="rId3"/>
          <a:stretch>
            <a:fillRect/>
          </a:stretch>
        </p:blipFill>
        <p:spPr>
          <a:xfrm>
            <a:off x="579438" y="2453039"/>
            <a:ext cx="4114800" cy="3345255"/>
          </a:xfrm>
          <a:prstGeom prst="rect">
            <a:avLst/>
          </a:prstGeom>
        </p:spPr>
      </p:pic>
    </p:spTree>
    <p:extLst>
      <p:ext uri="{BB962C8B-B14F-4D97-AF65-F5344CB8AC3E}">
        <p14:creationId xmlns:p14="http://schemas.microsoft.com/office/powerpoint/2010/main" val="42280145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Color Design</a:t>
            </a:r>
          </a:p>
        </p:txBody>
      </p:sp>
      <p:sp>
        <p:nvSpPr>
          <p:cNvPr id="2" name="Text Placeholder 1"/>
          <p:cNvSpPr>
            <a:spLocks noGrp="1"/>
          </p:cNvSpPr>
          <p:nvPr>
            <p:ph type="body" sz="quarter" idx="10"/>
          </p:nvPr>
        </p:nvSpPr>
        <p:spPr>
          <a:xfrm>
            <a:off x="274638" y="1212850"/>
            <a:ext cx="11887200" cy="738664"/>
          </a:xfrm>
        </p:spPr>
        <p:txBody>
          <a:bodyPr/>
          <a:lstStyle/>
          <a:p>
            <a:pPr marL="0" indent="0">
              <a:buNone/>
            </a:pPr>
            <a:r>
              <a:rPr lang="en-US" dirty="0"/>
              <a:t>Intentionally awful</a:t>
            </a:r>
          </a:p>
        </p:txBody>
      </p:sp>
      <p:pic>
        <p:nvPicPr>
          <p:cNvPr id="1026" name="Picture 2" descr="Republican version of the House Democrat Health Care Pl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037" y="1212849"/>
            <a:ext cx="7170738" cy="5526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62581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a:t> </a:t>
            </a:r>
          </a:p>
        </p:txBody>
      </p:sp>
      <p:sp>
        <p:nvSpPr>
          <p:cNvPr id="6" name="Title 5"/>
          <p:cNvSpPr>
            <a:spLocks noGrp="1"/>
          </p:cNvSpPr>
          <p:nvPr>
            <p:ph type="title"/>
          </p:nvPr>
        </p:nvSpPr>
        <p:spPr/>
        <p:txBody>
          <a:bodyPr/>
          <a:lstStyle/>
          <a:p>
            <a:r>
              <a:rPr lang="en-US" dirty="0"/>
              <a:t>Color Design</a:t>
            </a:r>
          </a:p>
        </p:txBody>
      </p:sp>
      <p:sp>
        <p:nvSpPr>
          <p:cNvPr id="5" name="TextBox 4"/>
          <p:cNvSpPr txBox="1"/>
          <p:nvPr/>
        </p:nvSpPr>
        <p:spPr>
          <a:xfrm>
            <a:off x="369886" y="1837230"/>
            <a:ext cx="3248026" cy="954107"/>
          </a:xfrm>
          <a:prstGeom prst="rect">
            <a:avLst/>
          </a:prstGeom>
          <a:noFill/>
        </p:spPr>
        <p:txBody>
          <a:bodyPr wrap="square" rtlCol="0">
            <a:spAutoFit/>
          </a:bodyPr>
          <a:lstStyle/>
          <a:p>
            <a:r>
              <a:rPr lang="en-US" sz="2800" dirty="0">
                <a:latin typeface="Segoe WP" pitchFamily="34" charset="0"/>
              </a:rPr>
              <a:t>Using a hue wheel</a:t>
            </a:r>
          </a:p>
          <a:p>
            <a:endParaRPr lang="en-US" sz="2800" dirty="0">
              <a:latin typeface="Segoe WP" pitchFamily="34" charset="0"/>
            </a:endParaRPr>
          </a:p>
        </p:txBody>
      </p:sp>
      <p:pic>
        <p:nvPicPr>
          <p:cNvPr id="2" name="Picture 1"/>
          <p:cNvPicPr>
            <a:picLocks noChangeAspect="1"/>
          </p:cNvPicPr>
          <p:nvPr/>
        </p:nvPicPr>
        <p:blipFill>
          <a:blip r:embed="rId2"/>
          <a:stretch>
            <a:fillRect/>
          </a:stretch>
        </p:blipFill>
        <p:spPr>
          <a:xfrm>
            <a:off x="6930256" y="1212848"/>
            <a:ext cx="4882489" cy="4570413"/>
          </a:xfrm>
          <a:prstGeom prst="rect">
            <a:avLst/>
          </a:prstGeom>
        </p:spPr>
      </p:pic>
    </p:spTree>
    <p:extLst>
      <p:ext uri="{BB962C8B-B14F-4D97-AF65-F5344CB8AC3E}">
        <p14:creationId xmlns:p14="http://schemas.microsoft.com/office/powerpoint/2010/main" val="24467966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a:t> </a:t>
            </a:r>
          </a:p>
        </p:txBody>
      </p:sp>
      <p:sp>
        <p:nvSpPr>
          <p:cNvPr id="6" name="Title 5"/>
          <p:cNvSpPr>
            <a:spLocks noGrp="1"/>
          </p:cNvSpPr>
          <p:nvPr>
            <p:ph type="title"/>
          </p:nvPr>
        </p:nvSpPr>
        <p:spPr/>
        <p:txBody>
          <a:bodyPr/>
          <a:lstStyle/>
          <a:p>
            <a:r>
              <a:rPr lang="en-US" dirty="0"/>
              <a:t>Color Design</a:t>
            </a:r>
          </a:p>
        </p:txBody>
      </p:sp>
      <p:sp>
        <p:nvSpPr>
          <p:cNvPr id="5" name="TextBox 4"/>
          <p:cNvSpPr txBox="1"/>
          <p:nvPr/>
        </p:nvSpPr>
        <p:spPr>
          <a:xfrm>
            <a:off x="369886" y="1837230"/>
            <a:ext cx="3248026" cy="954107"/>
          </a:xfrm>
          <a:prstGeom prst="rect">
            <a:avLst/>
          </a:prstGeom>
          <a:noFill/>
        </p:spPr>
        <p:txBody>
          <a:bodyPr wrap="square" rtlCol="0">
            <a:spAutoFit/>
          </a:bodyPr>
          <a:lstStyle/>
          <a:p>
            <a:r>
              <a:rPr lang="en-US" sz="2800" dirty="0">
                <a:latin typeface="Segoe WP" pitchFamily="34" charset="0"/>
              </a:rPr>
              <a:t>Online color tools</a:t>
            </a:r>
          </a:p>
          <a:p>
            <a:endParaRPr lang="en-US" sz="2800" dirty="0">
              <a:latin typeface="Segoe WP" pitchFamily="34" charset="0"/>
            </a:endParaRPr>
          </a:p>
        </p:txBody>
      </p:sp>
      <p:sp>
        <p:nvSpPr>
          <p:cNvPr id="9" name="TextBox 8"/>
          <p:cNvSpPr txBox="1"/>
          <p:nvPr/>
        </p:nvSpPr>
        <p:spPr>
          <a:xfrm>
            <a:off x="420298" y="5913950"/>
            <a:ext cx="5878514" cy="461665"/>
          </a:xfrm>
          <a:prstGeom prst="rect">
            <a:avLst/>
          </a:prstGeom>
          <a:noFill/>
        </p:spPr>
        <p:txBody>
          <a:bodyPr wrap="square" rtlCol="0">
            <a:spAutoFit/>
          </a:bodyPr>
          <a:lstStyle/>
          <a:p>
            <a:r>
              <a:rPr lang="en-US" sz="2400" dirty="0">
                <a:latin typeface="Segoe WP" pitchFamily="34" charset="0"/>
              </a:rPr>
              <a:t>http://colorschemedesigner.com/csd-3.5/</a:t>
            </a:r>
          </a:p>
        </p:txBody>
      </p:sp>
      <p:pic>
        <p:nvPicPr>
          <p:cNvPr id="3" name="Picture 2"/>
          <p:cNvPicPr>
            <a:picLocks noChangeAspect="1"/>
          </p:cNvPicPr>
          <p:nvPr/>
        </p:nvPicPr>
        <p:blipFill>
          <a:blip r:embed="rId2"/>
          <a:stretch>
            <a:fillRect/>
          </a:stretch>
        </p:blipFill>
        <p:spPr>
          <a:xfrm>
            <a:off x="6539721" y="1439862"/>
            <a:ext cx="4961909" cy="4936764"/>
          </a:xfrm>
          <a:prstGeom prst="rect">
            <a:avLst/>
          </a:prstGeom>
        </p:spPr>
      </p:pic>
    </p:spTree>
    <p:extLst>
      <p:ext uri="{BB962C8B-B14F-4D97-AF65-F5344CB8AC3E}">
        <p14:creationId xmlns:p14="http://schemas.microsoft.com/office/powerpoint/2010/main" val="293338228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pPr marL="0" indent="0">
              <a:buNone/>
            </a:pPr>
            <a:r>
              <a:rPr lang="en-US" dirty="0"/>
              <a:t>Minimize textual information</a:t>
            </a:r>
          </a:p>
        </p:txBody>
      </p:sp>
      <p:sp>
        <p:nvSpPr>
          <p:cNvPr id="3" name="Title 2"/>
          <p:cNvSpPr>
            <a:spLocks noGrp="1"/>
          </p:cNvSpPr>
          <p:nvPr>
            <p:ph type="title"/>
          </p:nvPr>
        </p:nvSpPr>
        <p:spPr/>
        <p:txBody>
          <a:bodyPr/>
          <a:lstStyle/>
          <a:p>
            <a:r>
              <a:rPr lang="en-US" dirty="0"/>
              <a:t>Text</a:t>
            </a:r>
          </a:p>
        </p:txBody>
      </p:sp>
      <p:pic>
        <p:nvPicPr>
          <p:cNvPr id="5" name="Picture 4"/>
          <p:cNvPicPr>
            <a:picLocks noChangeAspect="1"/>
          </p:cNvPicPr>
          <p:nvPr/>
        </p:nvPicPr>
        <p:blipFill>
          <a:blip r:embed="rId2"/>
          <a:stretch>
            <a:fillRect/>
          </a:stretch>
        </p:blipFill>
        <p:spPr>
          <a:xfrm>
            <a:off x="427037" y="2125662"/>
            <a:ext cx="11209383" cy="4191000"/>
          </a:xfrm>
          <a:prstGeom prst="rect">
            <a:avLst/>
          </a:prstGeom>
        </p:spPr>
      </p:pic>
    </p:spTree>
    <p:extLst>
      <p:ext uri="{BB962C8B-B14F-4D97-AF65-F5344CB8AC3E}">
        <p14:creationId xmlns:p14="http://schemas.microsoft.com/office/powerpoint/2010/main" val="392574639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8000999" cy="4801314"/>
          </a:xfrm>
        </p:spPr>
        <p:txBody>
          <a:bodyPr/>
          <a:lstStyle/>
          <a:p>
            <a:pPr marL="0" indent="0">
              <a:buNone/>
            </a:pPr>
            <a:r>
              <a:rPr lang="en-US" dirty="0"/>
              <a:t>Keep to one font family</a:t>
            </a:r>
          </a:p>
          <a:p>
            <a:pPr marL="0" indent="0">
              <a:buNone/>
            </a:pPr>
            <a:r>
              <a:rPr lang="en-US" dirty="0"/>
              <a:t>	</a:t>
            </a:r>
          </a:p>
          <a:p>
            <a:pPr marL="0" indent="0">
              <a:buNone/>
            </a:pPr>
            <a:r>
              <a:rPr lang="en-US" dirty="0"/>
              <a:t>	Helvetica (on Mac)</a:t>
            </a:r>
          </a:p>
          <a:p>
            <a:pPr marL="0" indent="0">
              <a:buNone/>
            </a:pPr>
            <a:r>
              <a:rPr lang="en-US" dirty="0"/>
              <a:t>	Segoe (on Windows)</a:t>
            </a:r>
          </a:p>
          <a:p>
            <a:pPr marL="0" indent="0">
              <a:buNone/>
            </a:pPr>
            <a:endParaRPr lang="en-US" dirty="0"/>
          </a:p>
          <a:p>
            <a:pPr marL="0" indent="0">
              <a:buNone/>
            </a:pPr>
            <a:r>
              <a:rPr lang="en-US" dirty="0"/>
              <a:t>Handwriting fonts </a:t>
            </a:r>
          </a:p>
          <a:p>
            <a:pPr marL="0" indent="0">
              <a:buNone/>
            </a:pPr>
            <a:r>
              <a:rPr lang="en-US" dirty="0"/>
              <a:t>	http://www.yourfonts.com/</a:t>
            </a:r>
          </a:p>
        </p:txBody>
      </p:sp>
      <p:sp>
        <p:nvSpPr>
          <p:cNvPr id="3" name="Title 2"/>
          <p:cNvSpPr>
            <a:spLocks noGrp="1"/>
          </p:cNvSpPr>
          <p:nvPr>
            <p:ph type="title"/>
          </p:nvPr>
        </p:nvSpPr>
        <p:spPr/>
        <p:txBody>
          <a:bodyPr/>
          <a:lstStyle/>
          <a:p>
            <a:r>
              <a:rPr lang="en-US" dirty="0"/>
              <a:t>Text - fonts</a:t>
            </a:r>
          </a:p>
        </p:txBody>
      </p:sp>
      <p:pic>
        <p:nvPicPr>
          <p:cNvPr id="4" name="Picture 3"/>
          <p:cNvPicPr>
            <a:picLocks noChangeAspect="1"/>
          </p:cNvPicPr>
          <p:nvPr/>
        </p:nvPicPr>
        <p:blipFill>
          <a:blip r:embed="rId2"/>
          <a:stretch>
            <a:fillRect/>
          </a:stretch>
        </p:blipFill>
        <p:spPr>
          <a:xfrm>
            <a:off x="8351837" y="1212849"/>
            <a:ext cx="3670434" cy="5228131"/>
          </a:xfrm>
          <a:prstGeom prst="rect">
            <a:avLst/>
          </a:prstGeom>
        </p:spPr>
      </p:pic>
    </p:spTree>
    <p:extLst>
      <p:ext uri="{BB962C8B-B14F-4D97-AF65-F5344CB8AC3E}">
        <p14:creationId xmlns:p14="http://schemas.microsoft.com/office/powerpoint/2010/main" val="93845878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2.2|2.6|1.4|0.4|1|0.7|1.4|0.7|0.9|0.7"/>
</p:tagLst>
</file>

<file path=ppt/tags/tag2.xml><?xml version="1.0" encoding="utf-8"?>
<p:tagLst xmlns:a="http://schemas.openxmlformats.org/drawingml/2006/main" xmlns:r="http://schemas.openxmlformats.org/officeDocument/2006/relationships" xmlns:p="http://schemas.openxmlformats.org/presentationml/2006/main">
  <p:tag name="TIMING" val="|2.2|2.6|1.4|0.4|1|0.7|1.4|0.7|0.9|0.7"/>
</p:tagLst>
</file>

<file path=ppt/tags/tag3.xml><?xml version="1.0" encoding="utf-8"?>
<p:tagLst xmlns:a="http://schemas.openxmlformats.org/drawingml/2006/main" xmlns:r="http://schemas.openxmlformats.org/officeDocument/2006/relationships" xmlns:p="http://schemas.openxmlformats.org/presentationml/2006/main">
  <p:tag name="TIMING" val="|2.2|2.6|1.4|0.4|1|0.7|1.4|0.7|0.9|0.7"/>
</p:tagLst>
</file>

<file path=ppt/tags/tag4.xml><?xml version="1.0" encoding="utf-8"?>
<p:tagLst xmlns:a="http://schemas.openxmlformats.org/drawingml/2006/main" xmlns:r="http://schemas.openxmlformats.org/officeDocument/2006/relationships" xmlns:p="http://schemas.openxmlformats.org/presentationml/2006/main">
  <p:tag name="TIMING" val="|2.2|2.6|1.4|0.4|1|0.7|1.4|0.7|0.9|0.7"/>
</p:tagLst>
</file>

<file path=ppt/tags/tag5.xml><?xml version="1.0" encoding="utf-8"?>
<p:tagLst xmlns:a="http://schemas.openxmlformats.org/drawingml/2006/main" xmlns:r="http://schemas.openxmlformats.org/officeDocument/2006/relationships" xmlns:p="http://schemas.openxmlformats.org/presentationml/2006/main">
  <p:tag name="TIMING" val="|2.2|2.6|1.4|0.4|1|0.7|1.4|0.7|0.9|0.7"/>
</p:tagLst>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LIGHT COLOR 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eaker PPT Template Feb12" id="{1F62F72E-3156-4F93-9453-C2255272D65F}" vid="{F8866550-0401-492C-A312-58A8C0666A1D}"/>
    </a:ext>
  </a:extLst>
</a:theme>
</file>

<file path=ppt/theme/theme3.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2015-04-29T00:00:00-07:00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Chris Anderson, Brett Humphrey</External_x0020_Speaker>
    <Session_x0020_Code xmlns="12a172fe-0250-434a-85cf-03b10810c5e5">2-612</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Props1.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12a172fe-0250-434a-85cf-03b10810c5e5"/>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2a172fe-0250-434a-85cf-03b10810c5e5"/>
    <ds:schemaRef ds:uri="http://purl.org/dc/term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230e9df3-be65-4c73-a93b-d1236ebd677e"/>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Build_2015_Template_v02</Template>
  <TotalTime>7746</TotalTime>
  <Words>1619</Words>
  <Application>Microsoft Office PowerPoint</Application>
  <PresentationFormat>Custom</PresentationFormat>
  <Paragraphs>194</Paragraphs>
  <Slides>36</Slides>
  <Notes>12</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36</vt:i4>
      </vt:variant>
    </vt:vector>
  </HeadingPairs>
  <TitlesOfParts>
    <vt:vector size="50" baseType="lpstr">
      <vt:lpstr>ＭＳ Ｐゴシック</vt:lpstr>
      <vt:lpstr>Arial</vt:lpstr>
      <vt:lpstr>Avenir LT Pro 45 Book</vt:lpstr>
      <vt:lpstr>Consolas</vt:lpstr>
      <vt:lpstr>Franchise</vt:lpstr>
      <vt:lpstr>MatthiasFont</vt:lpstr>
      <vt:lpstr>Segoe UI</vt:lpstr>
      <vt:lpstr>Segoe UI Black</vt:lpstr>
      <vt:lpstr>Segoe UI Light</vt:lpstr>
      <vt:lpstr>Segoe WP</vt:lpstr>
      <vt:lpstr>Tahoma</vt:lpstr>
      <vt:lpstr>5-30629_Build_Template_WHITE</vt:lpstr>
      <vt:lpstr>LIGHT COLOR TEMPLATE</vt:lpstr>
      <vt:lpstr>5-30629_Build_Template_DARK BLUE</vt:lpstr>
      <vt:lpstr>Information Visualization  Session 4: Tell Your Story  </vt:lpstr>
      <vt:lpstr>  Agenda</vt:lpstr>
      <vt:lpstr>visualization design</vt:lpstr>
      <vt:lpstr>Color Design</vt:lpstr>
      <vt:lpstr>Color Design</vt:lpstr>
      <vt:lpstr>Color Design</vt:lpstr>
      <vt:lpstr>Color Design</vt:lpstr>
      <vt:lpstr>Text</vt:lpstr>
      <vt:lpstr>Text - fonts</vt:lpstr>
      <vt:lpstr>Text - fonts</vt:lpstr>
      <vt:lpstr>layout</vt:lpstr>
      <vt:lpstr>layout</vt:lpstr>
      <vt:lpstr>layout</vt:lpstr>
      <vt:lpstr>Start at the end</vt:lpstr>
      <vt:lpstr>interactive visualizations</vt:lpstr>
      <vt:lpstr>Layering Data With Interaction</vt:lpstr>
      <vt:lpstr>Layering Data With Interaction</vt:lpstr>
      <vt:lpstr>Layering Data With Interaction</vt:lpstr>
      <vt:lpstr>Layering Data With Interaction</vt:lpstr>
      <vt:lpstr>Features of Interactive Visualizations</vt:lpstr>
      <vt:lpstr>Adding Interaction To A Visualization</vt:lpstr>
      <vt:lpstr>Pros of Interactive Visualizations</vt:lpstr>
      <vt:lpstr>Cons of Interactive Visualizations</vt:lpstr>
      <vt:lpstr>Interactive Visualization Team</vt:lpstr>
      <vt:lpstr>Alternative to Interactive Visualizations</vt:lpstr>
      <vt:lpstr>choosing a visual for promotion</vt:lpstr>
      <vt:lpstr>Sharing through social media</vt:lpstr>
      <vt:lpstr>defending your visualization</vt:lpstr>
      <vt:lpstr>Defending – Show Your Work</vt:lpstr>
      <vt:lpstr>Defending – Ready To Be Wrong</vt:lpstr>
      <vt:lpstr>Where to go from here?</vt:lpstr>
      <vt:lpstr>Edward Tufte</vt:lpstr>
      <vt:lpstr>Ben Fry</vt:lpstr>
      <vt:lpstr>Nathan Yau</vt:lpstr>
      <vt:lpstr>Nate Silver</vt:lpstr>
      <vt:lpstr>Beautiful Visualization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Accessible Universal Windows Apps</dc:title>
  <dc:subject>Build 2015</dc:subject>
  <dc:creator>Brett Humphrey</dc:creator>
  <cp:keywords>Build 2015</cp:keywords>
  <dc:description>Template: Mitchell Derrey, Silver Fox Productions
Formatting: 
Audience Type:</dc:description>
  <cp:lastModifiedBy>Matthias Shapiro</cp:lastModifiedBy>
  <cp:revision>77</cp:revision>
  <dcterms:created xsi:type="dcterms:W3CDTF">2015-04-24T00:11:16Z</dcterms:created>
  <dcterms:modified xsi:type="dcterms:W3CDTF">2017-05-24T11:17:20Z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